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20" r:id="rId1"/>
  </p:sldMasterIdLst>
  <p:notesMasterIdLst>
    <p:notesMasterId r:id="rId61"/>
  </p:notesMasterIdLst>
  <p:handoutMasterIdLst>
    <p:handoutMasterId r:id="rId62"/>
  </p:handoutMasterIdLst>
  <p:sldIdLst>
    <p:sldId id="256" r:id="rId2"/>
    <p:sldId id="257" r:id="rId3"/>
    <p:sldId id="258" r:id="rId4"/>
    <p:sldId id="259" r:id="rId5"/>
    <p:sldId id="309" r:id="rId6"/>
    <p:sldId id="260" r:id="rId7"/>
    <p:sldId id="261" r:id="rId8"/>
    <p:sldId id="262" r:id="rId9"/>
    <p:sldId id="310" r:id="rId10"/>
    <p:sldId id="311" r:id="rId11"/>
    <p:sldId id="312" r:id="rId12"/>
    <p:sldId id="313" r:id="rId13"/>
    <p:sldId id="314" r:id="rId14"/>
    <p:sldId id="315" r:id="rId15"/>
    <p:sldId id="316" r:id="rId16"/>
    <p:sldId id="317" r:id="rId17"/>
    <p:sldId id="318" r:id="rId18"/>
    <p:sldId id="319" r:id="rId19"/>
    <p:sldId id="271" r:id="rId20"/>
    <p:sldId id="272" r:id="rId21"/>
    <p:sldId id="320" r:id="rId22"/>
    <p:sldId id="281" r:id="rId23"/>
    <p:sldId id="283" r:id="rId24"/>
    <p:sldId id="284" r:id="rId25"/>
    <p:sldId id="285" r:id="rId26"/>
    <p:sldId id="286" r:id="rId27"/>
    <p:sldId id="287" r:id="rId28"/>
    <p:sldId id="288" r:id="rId29"/>
    <p:sldId id="321" r:id="rId30"/>
    <p:sldId id="322" r:id="rId31"/>
    <p:sldId id="323" r:id="rId32"/>
    <p:sldId id="324" r:id="rId33"/>
    <p:sldId id="327" r:id="rId34"/>
    <p:sldId id="326" r:id="rId35"/>
    <p:sldId id="325" r:id="rId36"/>
    <p:sldId id="329" r:id="rId37"/>
    <p:sldId id="328" r:id="rId38"/>
    <p:sldId id="333" r:id="rId39"/>
    <p:sldId id="332" r:id="rId40"/>
    <p:sldId id="331" r:id="rId41"/>
    <p:sldId id="330" r:id="rId42"/>
    <p:sldId id="348" r:id="rId43"/>
    <p:sldId id="335" r:id="rId44"/>
    <p:sldId id="334" r:id="rId45"/>
    <p:sldId id="338" r:id="rId46"/>
    <p:sldId id="337" r:id="rId47"/>
    <p:sldId id="336" r:id="rId48"/>
    <p:sldId id="339" r:id="rId49"/>
    <p:sldId id="349" r:id="rId50"/>
    <p:sldId id="341" r:id="rId51"/>
    <p:sldId id="340" r:id="rId52"/>
    <p:sldId id="350" r:id="rId53"/>
    <p:sldId id="343" r:id="rId54"/>
    <p:sldId id="342" r:id="rId55"/>
    <p:sldId id="351" r:id="rId56"/>
    <p:sldId id="346" r:id="rId57"/>
    <p:sldId id="345" r:id="rId58"/>
    <p:sldId id="308" r:id="rId59"/>
    <p:sldId id="347" r:id="rId60"/>
  </p:sldIdLst>
  <p:sldSz cx="9144000" cy="6858000" type="screen4x3"/>
  <p:notesSz cx="6858000" cy="9945688"/>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69012ECD-51FC-41F1-AA8D-1B2483CD663E}" styleName="نمط فاتح 2 - تمييز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نمط فاتح 1 - تمييز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1" autoAdjust="0"/>
    <p:restoredTop sz="89771" autoAdjust="0"/>
  </p:normalViewPr>
  <p:slideViewPr>
    <p:cSldViewPr>
      <p:cViewPr varScale="1">
        <p:scale>
          <a:sx n="66" d="100"/>
          <a:sy n="66" d="100"/>
        </p:scale>
        <p:origin x="-630"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27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8F4F5E-F8A5-49DE-8281-1C2D46E6DFE7}" type="doc">
      <dgm:prSet loTypeId="urn:microsoft.com/office/officeart/2005/8/layout/orgChart1" loCatId="hierarchy" qsTypeId="urn:microsoft.com/office/officeart/2005/8/quickstyle/3d2" qsCatId="3D" csTypeId="urn:microsoft.com/office/officeart/2005/8/colors/colorful1" csCatId="colorful" phldr="1"/>
      <dgm:spPr/>
    </dgm:pt>
    <dgm:pt modelId="{25EE5A30-8933-483A-B424-EDB7983B36E5}">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b="0" i="0" u="none" strike="noStrike" cap="none" normalizeH="0" baseline="0" dirty="0" smtClean="0">
              <a:ln/>
              <a:solidFill>
                <a:schemeClr val="tx1"/>
              </a:solidFill>
              <a:effectLst/>
              <a:latin typeface="Arial" pitchFamily="34" charset="0"/>
              <a:cs typeface="Arial" pitchFamily="34" charset="0"/>
            </a:rPr>
            <a:t>الأحمال</a:t>
          </a:r>
          <a:endParaRPr kumimoji="0" lang="en-US" b="0" i="0" u="none" strike="noStrike" cap="none" normalizeH="0" baseline="0" dirty="0" smtClean="0">
            <a:ln/>
            <a:solidFill>
              <a:schemeClr val="tx1"/>
            </a:solidFill>
            <a:effectLst/>
            <a:latin typeface="Arial" pitchFamily="34" charset="0"/>
            <a:cs typeface="Arial" pitchFamily="34" charset="0"/>
          </a:endParaRPr>
        </a:p>
      </dgm:t>
    </dgm:pt>
    <dgm:pt modelId="{B1D33ABA-073E-4BC6-AF1C-B1E4211CAECA}" type="parTrans" cxnId="{D59BA355-1A93-40FA-94E6-983374542B3D}">
      <dgm:prSet/>
      <dgm:spPr/>
      <dgm:t>
        <a:bodyPr/>
        <a:lstStyle/>
        <a:p>
          <a:pPr rtl="1"/>
          <a:endParaRPr lang="ar-SA">
            <a:solidFill>
              <a:srgbClr val="9FE6FF"/>
            </a:solidFill>
          </a:endParaRPr>
        </a:p>
      </dgm:t>
    </dgm:pt>
    <dgm:pt modelId="{125B154C-9350-4D6B-A931-DDDC151D1E04}" type="sibTrans" cxnId="{D59BA355-1A93-40FA-94E6-983374542B3D}">
      <dgm:prSet/>
      <dgm:spPr/>
      <dgm:t>
        <a:bodyPr/>
        <a:lstStyle/>
        <a:p>
          <a:pPr rtl="1"/>
          <a:endParaRPr lang="ar-SA">
            <a:solidFill>
              <a:srgbClr val="9FE6FF"/>
            </a:solidFill>
          </a:endParaRPr>
        </a:p>
      </dgm:t>
    </dgm:pt>
    <dgm:pt modelId="{93BCFCD5-0978-40EA-887D-387B925190FB}">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b="0" i="0" u="none" strike="noStrike" cap="none" normalizeH="0" baseline="0" dirty="0" smtClean="0">
              <a:ln/>
              <a:solidFill>
                <a:schemeClr val="tx1"/>
              </a:solidFill>
              <a:effectLst/>
              <a:latin typeface="Arial" pitchFamily="34" charset="0"/>
              <a:cs typeface="Arial" pitchFamily="34" charset="0"/>
            </a:rPr>
            <a:t>الأحمال البيئية</a:t>
          </a:r>
          <a:endParaRPr kumimoji="0" lang="en-US" b="0" i="0" u="none" strike="noStrike" cap="none" normalizeH="0" baseline="0" dirty="0" smtClean="0">
            <a:ln/>
            <a:solidFill>
              <a:schemeClr val="tx1"/>
            </a:solidFill>
            <a:effectLst/>
            <a:latin typeface="Arial" pitchFamily="34" charset="0"/>
            <a:cs typeface="Arial" pitchFamily="34" charset="0"/>
          </a:endParaRPr>
        </a:p>
      </dgm:t>
    </dgm:pt>
    <dgm:pt modelId="{25518708-A4A9-40D3-9A65-E8B3FD396105}" type="parTrans" cxnId="{09961138-E715-4267-BBDD-AA1140D8B8EB}">
      <dgm:prSet/>
      <dgm:spPr/>
      <dgm:t>
        <a:bodyPr/>
        <a:lstStyle/>
        <a:p>
          <a:pPr rtl="1"/>
          <a:endParaRPr lang="ar-SA">
            <a:solidFill>
              <a:srgbClr val="9FE6FF"/>
            </a:solidFill>
          </a:endParaRPr>
        </a:p>
      </dgm:t>
    </dgm:pt>
    <dgm:pt modelId="{DA376E77-D138-4915-9566-08E2CE74BB23}" type="sibTrans" cxnId="{09961138-E715-4267-BBDD-AA1140D8B8EB}">
      <dgm:prSet/>
      <dgm:spPr/>
      <dgm:t>
        <a:bodyPr/>
        <a:lstStyle/>
        <a:p>
          <a:pPr rtl="1"/>
          <a:endParaRPr lang="ar-SA">
            <a:solidFill>
              <a:srgbClr val="9FE6FF"/>
            </a:solidFill>
          </a:endParaRPr>
        </a:p>
      </dgm:t>
    </dgm:pt>
    <dgm:pt modelId="{A7F74789-99C6-4D19-8237-57E2A303F06B}">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b="0" i="0" u="none" strike="noStrike" cap="none" normalizeH="0" baseline="0" dirty="0" smtClean="0">
              <a:ln/>
              <a:solidFill>
                <a:schemeClr val="tx1"/>
              </a:solidFill>
              <a:effectLst/>
              <a:latin typeface="Arial" pitchFamily="34" charset="0"/>
              <a:cs typeface="Arial" pitchFamily="34" charset="0"/>
            </a:rPr>
            <a:t>أحمال الثلوج</a:t>
          </a:r>
          <a:endParaRPr kumimoji="0" lang="en-US" b="0" i="0" u="none" strike="noStrike" cap="none" normalizeH="0" baseline="0" dirty="0" smtClean="0">
            <a:ln/>
            <a:solidFill>
              <a:schemeClr val="tx1"/>
            </a:solidFill>
            <a:effectLst/>
            <a:latin typeface="Arial" pitchFamily="34" charset="0"/>
            <a:cs typeface="Arial" pitchFamily="34" charset="0"/>
          </a:endParaRPr>
        </a:p>
      </dgm:t>
    </dgm:pt>
    <dgm:pt modelId="{D34FE491-F181-4CE9-9A10-82951BF9A4FF}" type="parTrans" cxnId="{C22A7871-E044-486E-88D0-DAD76554A012}">
      <dgm:prSet/>
      <dgm:spPr/>
      <dgm:t>
        <a:bodyPr/>
        <a:lstStyle/>
        <a:p>
          <a:pPr rtl="1"/>
          <a:endParaRPr lang="ar-SA">
            <a:solidFill>
              <a:srgbClr val="9FE6FF"/>
            </a:solidFill>
          </a:endParaRPr>
        </a:p>
      </dgm:t>
    </dgm:pt>
    <dgm:pt modelId="{D3032A6B-54D6-429B-978C-FC5019640C15}" type="sibTrans" cxnId="{C22A7871-E044-486E-88D0-DAD76554A012}">
      <dgm:prSet/>
      <dgm:spPr/>
      <dgm:t>
        <a:bodyPr/>
        <a:lstStyle/>
        <a:p>
          <a:pPr rtl="1"/>
          <a:endParaRPr lang="ar-SA">
            <a:solidFill>
              <a:srgbClr val="9FE6FF"/>
            </a:solidFill>
          </a:endParaRPr>
        </a:p>
      </dgm:t>
    </dgm:pt>
    <dgm:pt modelId="{D92E7A5A-6B24-424B-9E80-00FEE86CA718}">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b="0" i="0" u="none" strike="noStrike" cap="none" normalizeH="0" baseline="0" dirty="0" smtClean="0">
              <a:ln/>
              <a:solidFill>
                <a:schemeClr val="tx1"/>
              </a:solidFill>
              <a:effectLst/>
              <a:latin typeface="Arial" pitchFamily="34" charset="0"/>
              <a:cs typeface="Arial" pitchFamily="34" charset="0"/>
            </a:rPr>
            <a:t>أحمال الزلازل</a:t>
          </a:r>
          <a:endParaRPr kumimoji="0" lang="en-US" b="0" i="0" u="none" strike="noStrike" cap="none" normalizeH="0" baseline="0" dirty="0" smtClean="0">
            <a:ln/>
            <a:solidFill>
              <a:schemeClr val="tx1"/>
            </a:solidFill>
            <a:effectLst/>
            <a:latin typeface="Arial" pitchFamily="34" charset="0"/>
            <a:cs typeface="Arial" pitchFamily="34" charset="0"/>
          </a:endParaRPr>
        </a:p>
      </dgm:t>
    </dgm:pt>
    <dgm:pt modelId="{C087C54C-F762-4A3C-86EF-0B0FE6922D72}" type="parTrans" cxnId="{E80C02AF-D96F-433F-BFAF-A108D087AD5C}">
      <dgm:prSet/>
      <dgm:spPr/>
      <dgm:t>
        <a:bodyPr/>
        <a:lstStyle/>
        <a:p>
          <a:pPr rtl="1"/>
          <a:endParaRPr lang="ar-SA">
            <a:solidFill>
              <a:srgbClr val="9FE6FF"/>
            </a:solidFill>
          </a:endParaRPr>
        </a:p>
      </dgm:t>
    </dgm:pt>
    <dgm:pt modelId="{9E6C432B-A6D8-4F6A-815C-E96D5AA7CE83}" type="sibTrans" cxnId="{E80C02AF-D96F-433F-BFAF-A108D087AD5C}">
      <dgm:prSet/>
      <dgm:spPr/>
      <dgm:t>
        <a:bodyPr/>
        <a:lstStyle/>
        <a:p>
          <a:pPr rtl="1"/>
          <a:endParaRPr lang="ar-SA">
            <a:solidFill>
              <a:srgbClr val="9FE6FF"/>
            </a:solidFill>
          </a:endParaRPr>
        </a:p>
      </dgm:t>
    </dgm:pt>
    <dgm:pt modelId="{ED427276-CAD1-4C47-9FBC-5FAB54F179D6}">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b="0" i="0" u="none" strike="noStrike" cap="none" normalizeH="0" baseline="0" dirty="0" smtClean="0">
              <a:ln/>
              <a:solidFill>
                <a:schemeClr val="tx1"/>
              </a:solidFill>
              <a:effectLst/>
              <a:latin typeface="Arial" pitchFamily="34" charset="0"/>
              <a:cs typeface="Arial" pitchFamily="34" charset="0"/>
            </a:rPr>
            <a:t>أحمال الرياح</a:t>
          </a:r>
          <a:endParaRPr kumimoji="0" lang="en-US" b="0" i="0" u="none" strike="noStrike" cap="none" normalizeH="0" baseline="0" dirty="0" smtClean="0">
            <a:ln/>
            <a:solidFill>
              <a:schemeClr val="tx1"/>
            </a:solidFill>
            <a:effectLst/>
            <a:latin typeface="Arial" pitchFamily="34" charset="0"/>
            <a:cs typeface="Arial" pitchFamily="34" charset="0"/>
          </a:endParaRPr>
        </a:p>
      </dgm:t>
    </dgm:pt>
    <dgm:pt modelId="{142282A5-48D7-40E9-A998-C6A6649CCEBA}" type="parTrans" cxnId="{DA303AEC-0412-4D52-94BC-43B8E619E9C7}">
      <dgm:prSet/>
      <dgm:spPr/>
      <dgm:t>
        <a:bodyPr/>
        <a:lstStyle/>
        <a:p>
          <a:pPr rtl="1"/>
          <a:endParaRPr lang="ar-SA">
            <a:solidFill>
              <a:srgbClr val="9FE6FF"/>
            </a:solidFill>
          </a:endParaRPr>
        </a:p>
      </dgm:t>
    </dgm:pt>
    <dgm:pt modelId="{ABF28993-C5C3-409F-9355-2A58C0ED8034}" type="sibTrans" cxnId="{DA303AEC-0412-4D52-94BC-43B8E619E9C7}">
      <dgm:prSet/>
      <dgm:spPr/>
      <dgm:t>
        <a:bodyPr/>
        <a:lstStyle/>
        <a:p>
          <a:pPr rtl="1"/>
          <a:endParaRPr lang="ar-SA">
            <a:solidFill>
              <a:srgbClr val="9FE6FF"/>
            </a:solidFill>
          </a:endParaRPr>
        </a:p>
      </dgm:t>
    </dgm:pt>
    <dgm:pt modelId="{3F641E09-21E6-40E4-BDC9-56CB9E9D9429}">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b="0" i="0" u="none" strike="noStrike" cap="none" normalizeH="0" baseline="0" dirty="0" smtClean="0">
              <a:ln/>
              <a:solidFill>
                <a:schemeClr val="tx1"/>
              </a:solidFill>
              <a:effectLst/>
              <a:latin typeface="Arial" pitchFamily="34" charset="0"/>
              <a:cs typeface="Arial" pitchFamily="34" charset="0"/>
            </a:rPr>
            <a:t>الأحمال الحية</a:t>
          </a:r>
          <a:endParaRPr kumimoji="0" lang="en-US" b="0" i="0" u="none" strike="noStrike" cap="none" normalizeH="0" baseline="0" dirty="0" smtClean="0">
            <a:ln/>
            <a:solidFill>
              <a:schemeClr val="tx1"/>
            </a:solidFill>
            <a:effectLst/>
            <a:latin typeface="Arial" pitchFamily="34" charset="0"/>
            <a:cs typeface="Arial" pitchFamily="34" charset="0"/>
          </a:endParaRPr>
        </a:p>
      </dgm:t>
    </dgm:pt>
    <dgm:pt modelId="{2AA46BB0-3C80-46FF-BAA1-02EBDD6986AD}" type="parTrans" cxnId="{6504EE85-5327-4946-A561-50B72C805E4A}">
      <dgm:prSet/>
      <dgm:spPr/>
      <dgm:t>
        <a:bodyPr/>
        <a:lstStyle/>
        <a:p>
          <a:pPr rtl="1"/>
          <a:endParaRPr lang="ar-SA">
            <a:solidFill>
              <a:srgbClr val="9FE6FF"/>
            </a:solidFill>
          </a:endParaRPr>
        </a:p>
      </dgm:t>
    </dgm:pt>
    <dgm:pt modelId="{C7DC4CB8-4C72-44C6-ABB1-7D581022A995}" type="sibTrans" cxnId="{6504EE85-5327-4946-A561-50B72C805E4A}">
      <dgm:prSet/>
      <dgm:spPr/>
      <dgm:t>
        <a:bodyPr/>
        <a:lstStyle/>
        <a:p>
          <a:pPr rtl="1"/>
          <a:endParaRPr lang="ar-SA">
            <a:solidFill>
              <a:srgbClr val="9FE6FF"/>
            </a:solidFill>
          </a:endParaRPr>
        </a:p>
      </dgm:t>
    </dgm:pt>
    <dgm:pt modelId="{FA741F08-B11A-40B1-AFC4-8A08FC0285D9}">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b="0" i="0" u="none" strike="noStrike" cap="none" normalizeH="0" baseline="0" dirty="0" smtClean="0">
              <a:ln/>
              <a:solidFill>
                <a:schemeClr val="tx1"/>
              </a:solidFill>
              <a:effectLst/>
              <a:latin typeface="Arial" pitchFamily="34" charset="0"/>
              <a:cs typeface="Arial" pitchFamily="34" charset="0"/>
            </a:rPr>
            <a:t>الأحمال الميتة</a:t>
          </a:r>
          <a:endParaRPr kumimoji="0" lang="en-US" b="0" i="0" u="none" strike="noStrike" cap="none" normalizeH="0" baseline="0" dirty="0" smtClean="0">
            <a:ln/>
            <a:solidFill>
              <a:schemeClr val="tx1"/>
            </a:solidFill>
            <a:effectLst/>
            <a:latin typeface="Arial" pitchFamily="34" charset="0"/>
            <a:cs typeface="Arial" pitchFamily="34" charset="0"/>
          </a:endParaRPr>
        </a:p>
      </dgm:t>
    </dgm:pt>
    <dgm:pt modelId="{B56D512C-A607-499A-9DCC-07CC1236087B}" type="parTrans" cxnId="{400379AF-7A25-4C9F-8EE0-771A31F7E0E4}">
      <dgm:prSet/>
      <dgm:spPr/>
      <dgm:t>
        <a:bodyPr/>
        <a:lstStyle/>
        <a:p>
          <a:pPr rtl="1"/>
          <a:endParaRPr lang="ar-SA">
            <a:solidFill>
              <a:srgbClr val="9FE6FF"/>
            </a:solidFill>
          </a:endParaRPr>
        </a:p>
      </dgm:t>
    </dgm:pt>
    <dgm:pt modelId="{1AB534DA-1591-4266-859F-FF3D63EB8565}" type="sibTrans" cxnId="{400379AF-7A25-4C9F-8EE0-771A31F7E0E4}">
      <dgm:prSet/>
      <dgm:spPr/>
      <dgm:t>
        <a:bodyPr/>
        <a:lstStyle/>
        <a:p>
          <a:pPr rtl="1"/>
          <a:endParaRPr lang="ar-SA">
            <a:solidFill>
              <a:srgbClr val="9FE6FF"/>
            </a:solidFill>
          </a:endParaRPr>
        </a:p>
      </dgm:t>
    </dgm:pt>
    <dgm:pt modelId="{394962DB-F4C1-4467-B938-D5ABF7298400}" type="pres">
      <dgm:prSet presAssocID="{F08F4F5E-F8A5-49DE-8281-1C2D46E6DFE7}" presName="hierChild1" presStyleCnt="0">
        <dgm:presLayoutVars>
          <dgm:orgChart val="1"/>
          <dgm:chPref val="1"/>
          <dgm:dir/>
          <dgm:animOne val="branch"/>
          <dgm:animLvl val="lvl"/>
          <dgm:resizeHandles/>
        </dgm:presLayoutVars>
      </dgm:prSet>
      <dgm:spPr/>
    </dgm:pt>
    <dgm:pt modelId="{0A3544AF-8738-4972-8B4C-FF0406F7E2E0}" type="pres">
      <dgm:prSet presAssocID="{25EE5A30-8933-483A-B424-EDB7983B36E5}" presName="hierRoot1" presStyleCnt="0">
        <dgm:presLayoutVars>
          <dgm:hierBranch/>
        </dgm:presLayoutVars>
      </dgm:prSet>
      <dgm:spPr/>
    </dgm:pt>
    <dgm:pt modelId="{004EBF48-E3EF-46D7-8CCC-0D127BFD2335}" type="pres">
      <dgm:prSet presAssocID="{25EE5A30-8933-483A-B424-EDB7983B36E5}" presName="rootComposite1" presStyleCnt="0"/>
      <dgm:spPr/>
    </dgm:pt>
    <dgm:pt modelId="{79131908-B1A8-440B-9C06-90FC3FF265EE}" type="pres">
      <dgm:prSet presAssocID="{25EE5A30-8933-483A-B424-EDB7983B36E5}" presName="rootText1" presStyleLbl="node0" presStyleIdx="0" presStyleCnt="1" custLinFactY="-1656" custLinFactNeighborX="-10500" custLinFactNeighborY="-100000">
        <dgm:presLayoutVars>
          <dgm:chPref val="3"/>
        </dgm:presLayoutVars>
      </dgm:prSet>
      <dgm:spPr/>
      <dgm:t>
        <a:bodyPr/>
        <a:lstStyle/>
        <a:p>
          <a:pPr rtl="1"/>
          <a:endParaRPr lang="ar-SA"/>
        </a:p>
      </dgm:t>
    </dgm:pt>
    <dgm:pt modelId="{68C09543-7224-4A32-83CD-DBC98C7D0AC7}" type="pres">
      <dgm:prSet presAssocID="{25EE5A30-8933-483A-B424-EDB7983B36E5}" presName="rootConnector1" presStyleLbl="node1" presStyleIdx="0" presStyleCnt="0"/>
      <dgm:spPr/>
      <dgm:t>
        <a:bodyPr/>
        <a:lstStyle/>
        <a:p>
          <a:pPr rtl="1"/>
          <a:endParaRPr lang="ar-SA"/>
        </a:p>
      </dgm:t>
    </dgm:pt>
    <dgm:pt modelId="{357FC094-884E-4954-BC19-CB210938C22D}" type="pres">
      <dgm:prSet presAssocID="{25EE5A30-8933-483A-B424-EDB7983B36E5}" presName="hierChild2" presStyleCnt="0"/>
      <dgm:spPr/>
    </dgm:pt>
    <dgm:pt modelId="{FCB085AA-5019-4641-BEA0-5B8A02C86367}" type="pres">
      <dgm:prSet presAssocID="{25518708-A4A9-40D3-9A65-E8B3FD396105}" presName="Name35" presStyleLbl="parChTrans1D2" presStyleIdx="0" presStyleCnt="3"/>
      <dgm:spPr/>
      <dgm:t>
        <a:bodyPr/>
        <a:lstStyle/>
        <a:p>
          <a:pPr rtl="1"/>
          <a:endParaRPr lang="ar-SA"/>
        </a:p>
      </dgm:t>
    </dgm:pt>
    <dgm:pt modelId="{05AB35D3-74FA-42FC-BD5A-4C351E39A57C}" type="pres">
      <dgm:prSet presAssocID="{93BCFCD5-0978-40EA-887D-387B925190FB}" presName="hierRoot2" presStyleCnt="0">
        <dgm:presLayoutVars>
          <dgm:hierBranch/>
        </dgm:presLayoutVars>
      </dgm:prSet>
      <dgm:spPr/>
    </dgm:pt>
    <dgm:pt modelId="{C3A31DA6-495F-439E-8081-4632EB735095}" type="pres">
      <dgm:prSet presAssocID="{93BCFCD5-0978-40EA-887D-387B925190FB}" presName="rootComposite" presStyleCnt="0"/>
      <dgm:spPr/>
    </dgm:pt>
    <dgm:pt modelId="{D0A7D004-CD0D-4E87-B964-3FC7DE8CE96F}" type="pres">
      <dgm:prSet presAssocID="{93BCFCD5-0978-40EA-887D-387B925190FB}" presName="rootText" presStyleLbl="node2" presStyleIdx="0" presStyleCnt="3" custScaleX="123977" custScaleY="102857" custLinFactY="-1656" custLinFactNeighborX="-5672" custLinFactNeighborY="-100000">
        <dgm:presLayoutVars>
          <dgm:chPref val="3"/>
        </dgm:presLayoutVars>
      </dgm:prSet>
      <dgm:spPr/>
      <dgm:t>
        <a:bodyPr/>
        <a:lstStyle/>
        <a:p>
          <a:pPr rtl="1"/>
          <a:endParaRPr lang="ar-SA"/>
        </a:p>
      </dgm:t>
    </dgm:pt>
    <dgm:pt modelId="{C2EE6481-364A-40B4-9F56-AE2863FD7D5B}" type="pres">
      <dgm:prSet presAssocID="{93BCFCD5-0978-40EA-887D-387B925190FB}" presName="rootConnector" presStyleLbl="node2" presStyleIdx="0" presStyleCnt="3"/>
      <dgm:spPr/>
      <dgm:t>
        <a:bodyPr/>
        <a:lstStyle/>
        <a:p>
          <a:pPr rtl="1"/>
          <a:endParaRPr lang="ar-SA"/>
        </a:p>
      </dgm:t>
    </dgm:pt>
    <dgm:pt modelId="{059BF846-400E-44CD-AD8C-644F9370FA57}" type="pres">
      <dgm:prSet presAssocID="{93BCFCD5-0978-40EA-887D-387B925190FB}" presName="hierChild4" presStyleCnt="0"/>
      <dgm:spPr/>
    </dgm:pt>
    <dgm:pt modelId="{6F245916-895D-499E-A67B-4DB2684477CF}" type="pres">
      <dgm:prSet presAssocID="{D34FE491-F181-4CE9-9A10-82951BF9A4FF}" presName="Name35" presStyleLbl="parChTrans1D3" presStyleIdx="0" presStyleCnt="3"/>
      <dgm:spPr/>
      <dgm:t>
        <a:bodyPr/>
        <a:lstStyle/>
        <a:p>
          <a:pPr rtl="1"/>
          <a:endParaRPr lang="ar-SA"/>
        </a:p>
      </dgm:t>
    </dgm:pt>
    <dgm:pt modelId="{1637C095-ABA3-446C-A3A2-99740ECBB835}" type="pres">
      <dgm:prSet presAssocID="{A7F74789-99C6-4D19-8237-57E2A303F06B}" presName="hierRoot2" presStyleCnt="0">
        <dgm:presLayoutVars>
          <dgm:hierBranch val="r"/>
        </dgm:presLayoutVars>
      </dgm:prSet>
      <dgm:spPr/>
    </dgm:pt>
    <dgm:pt modelId="{96F75746-7444-4C68-9511-3BB25C46A5C9}" type="pres">
      <dgm:prSet presAssocID="{A7F74789-99C6-4D19-8237-57E2A303F06B}" presName="rootComposite" presStyleCnt="0"/>
      <dgm:spPr/>
    </dgm:pt>
    <dgm:pt modelId="{4E9F585F-A90B-4CEA-A9C3-CB7F0B55922D}" type="pres">
      <dgm:prSet presAssocID="{A7F74789-99C6-4D19-8237-57E2A303F06B}" presName="rootText" presStyleLbl="node3" presStyleIdx="0" presStyleCnt="3" custLinFactY="-1656" custLinFactNeighborX="3984" custLinFactNeighborY="-100000">
        <dgm:presLayoutVars>
          <dgm:chPref val="3"/>
        </dgm:presLayoutVars>
      </dgm:prSet>
      <dgm:spPr/>
      <dgm:t>
        <a:bodyPr/>
        <a:lstStyle/>
        <a:p>
          <a:pPr rtl="1"/>
          <a:endParaRPr lang="ar-SA"/>
        </a:p>
      </dgm:t>
    </dgm:pt>
    <dgm:pt modelId="{E01510A2-6601-43CE-AAA7-5BA36359B27E}" type="pres">
      <dgm:prSet presAssocID="{A7F74789-99C6-4D19-8237-57E2A303F06B}" presName="rootConnector" presStyleLbl="node3" presStyleIdx="0" presStyleCnt="3"/>
      <dgm:spPr/>
      <dgm:t>
        <a:bodyPr/>
        <a:lstStyle/>
        <a:p>
          <a:pPr rtl="1"/>
          <a:endParaRPr lang="ar-SA"/>
        </a:p>
      </dgm:t>
    </dgm:pt>
    <dgm:pt modelId="{7F520DA0-310B-4822-932A-330ECDC0DD0B}" type="pres">
      <dgm:prSet presAssocID="{A7F74789-99C6-4D19-8237-57E2A303F06B}" presName="hierChild4" presStyleCnt="0"/>
      <dgm:spPr/>
    </dgm:pt>
    <dgm:pt modelId="{ABC636CA-8B16-4AE8-A12D-8C5BCBE29EE6}" type="pres">
      <dgm:prSet presAssocID="{A7F74789-99C6-4D19-8237-57E2A303F06B}" presName="hierChild5" presStyleCnt="0"/>
      <dgm:spPr/>
    </dgm:pt>
    <dgm:pt modelId="{4DC471A9-770D-418B-B56F-F8CCD1C0F859}" type="pres">
      <dgm:prSet presAssocID="{C087C54C-F762-4A3C-86EF-0B0FE6922D72}" presName="Name35" presStyleLbl="parChTrans1D3" presStyleIdx="1" presStyleCnt="3"/>
      <dgm:spPr/>
      <dgm:t>
        <a:bodyPr/>
        <a:lstStyle/>
        <a:p>
          <a:pPr rtl="1"/>
          <a:endParaRPr lang="ar-SA"/>
        </a:p>
      </dgm:t>
    </dgm:pt>
    <dgm:pt modelId="{6BD645EC-6800-4F90-A63C-9E1B21D81433}" type="pres">
      <dgm:prSet presAssocID="{D92E7A5A-6B24-424B-9E80-00FEE86CA718}" presName="hierRoot2" presStyleCnt="0">
        <dgm:presLayoutVars>
          <dgm:hierBranch val="r"/>
        </dgm:presLayoutVars>
      </dgm:prSet>
      <dgm:spPr/>
    </dgm:pt>
    <dgm:pt modelId="{7004440F-75E3-4E53-AA86-904342624159}" type="pres">
      <dgm:prSet presAssocID="{D92E7A5A-6B24-424B-9E80-00FEE86CA718}" presName="rootComposite" presStyleCnt="0"/>
      <dgm:spPr/>
    </dgm:pt>
    <dgm:pt modelId="{2D2C4F5C-3465-4E1A-888B-15A405F967DE}" type="pres">
      <dgm:prSet presAssocID="{D92E7A5A-6B24-424B-9E80-00FEE86CA718}" presName="rootText" presStyleLbl="node3" presStyleIdx="1" presStyleCnt="3" custScaleX="110988" custLinFactY="-1656" custLinFactNeighborX="-5672" custLinFactNeighborY="-100000">
        <dgm:presLayoutVars>
          <dgm:chPref val="3"/>
        </dgm:presLayoutVars>
      </dgm:prSet>
      <dgm:spPr/>
      <dgm:t>
        <a:bodyPr/>
        <a:lstStyle/>
        <a:p>
          <a:pPr rtl="1"/>
          <a:endParaRPr lang="ar-SA"/>
        </a:p>
      </dgm:t>
    </dgm:pt>
    <dgm:pt modelId="{D752C171-F6F4-48E3-B891-649C6ADF214F}" type="pres">
      <dgm:prSet presAssocID="{D92E7A5A-6B24-424B-9E80-00FEE86CA718}" presName="rootConnector" presStyleLbl="node3" presStyleIdx="1" presStyleCnt="3"/>
      <dgm:spPr/>
      <dgm:t>
        <a:bodyPr/>
        <a:lstStyle/>
        <a:p>
          <a:pPr rtl="1"/>
          <a:endParaRPr lang="ar-SA"/>
        </a:p>
      </dgm:t>
    </dgm:pt>
    <dgm:pt modelId="{95098368-7C80-4881-B844-1DCCC76D80F1}" type="pres">
      <dgm:prSet presAssocID="{D92E7A5A-6B24-424B-9E80-00FEE86CA718}" presName="hierChild4" presStyleCnt="0"/>
      <dgm:spPr/>
    </dgm:pt>
    <dgm:pt modelId="{A5515A7A-8F2C-4FFE-A7A8-167EF962D185}" type="pres">
      <dgm:prSet presAssocID="{D92E7A5A-6B24-424B-9E80-00FEE86CA718}" presName="hierChild5" presStyleCnt="0"/>
      <dgm:spPr/>
    </dgm:pt>
    <dgm:pt modelId="{CE0E3FE5-31E2-483B-BA59-5089FD3442E8}" type="pres">
      <dgm:prSet presAssocID="{142282A5-48D7-40E9-A998-C6A6649CCEBA}" presName="Name35" presStyleLbl="parChTrans1D3" presStyleIdx="2" presStyleCnt="3"/>
      <dgm:spPr/>
      <dgm:t>
        <a:bodyPr/>
        <a:lstStyle/>
        <a:p>
          <a:pPr rtl="1"/>
          <a:endParaRPr lang="ar-SA"/>
        </a:p>
      </dgm:t>
    </dgm:pt>
    <dgm:pt modelId="{BD4E279F-28EA-4EFA-9796-57D130FCB4BA}" type="pres">
      <dgm:prSet presAssocID="{ED427276-CAD1-4C47-9FBC-5FAB54F179D6}" presName="hierRoot2" presStyleCnt="0">
        <dgm:presLayoutVars>
          <dgm:hierBranch val="r"/>
        </dgm:presLayoutVars>
      </dgm:prSet>
      <dgm:spPr/>
    </dgm:pt>
    <dgm:pt modelId="{1DB6E23C-18F7-4379-BFE0-921E03A3C578}" type="pres">
      <dgm:prSet presAssocID="{ED427276-CAD1-4C47-9FBC-5FAB54F179D6}" presName="rootComposite" presStyleCnt="0"/>
      <dgm:spPr/>
    </dgm:pt>
    <dgm:pt modelId="{4EAFB7FE-7368-46EF-98C0-8F50AE6A65FD}" type="pres">
      <dgm:prSet presAssocID="{ED427276-CAD1-4C47-9FBC-5FAB54F179D6}" presName="rootText" presStyleLbl="node3" presStyleIdx="2" presStyleCnt="3" custScaleX="107772" custScaleY="100418" custLinFactY="-1656" custLinFactNeighborX="-5672" custLinFactNeighborY="-100000">
        <dgm:presLayoutVars>
          <dgm:chPref val="3"/>
        </dgm:presLayoutVars>
      </dgm:prSet>
      <dgm:spPr/>
      <dgm:t>
        <a:bodyPr/>
        <a:lstStyle/>
        <a:p>
          <a:pPr rtl="1"/>
          <a:endParaRPr lang="ar-SA"/>
        </a:p>
      </dgm:t>
    </dgm:pt>
    <dgm:pt modelId="{2935766D-7A19-4722-980A-C20B9E639EAF}" type="pres">
      <dgm:prSet presAssocID="{ED427276-CAD1-4C47-9FBC-5FAB54F179D6}" presName="rootConnector" presStyleLbl="node3" presStyleIdx="2" presStyleCnt="3"/>
      <dgm:spPr/>
      <dgm:t>
        <a:bodyPr/>
        <a:lstStyle/>
        <a:p>
          <a:pPr rtl="1"/>
          <a:endParaRPr lang="ar-SA"/>
        </a:p>
      </dgm:t>
    </dgm:pt>
    <dgm:pt modelId="{FE24497B-C041-4604-B9CF-94DC489D6C55}" type="pres">
      <dgm:prSet presAssocID="{ED427276-CAD1-4C47-9FBC-5FAB54F179D6}" presName="hierChild4" presStyleCnt="0"/>
      <dgm:spPr/>
    </dgm:pt>
    <dgm:pt modelId="{E19F6EB8-7EED-49F7-8A42-53B61D7EDFE4}" type="pres">
      <dgm:prSet presAssocID="{ED427276-CAD1-4C47-9FBC-5FAB54F179D6}" presName="hierChild5" presStyleCnt="0"/>
      <dgm:spPr/>
    </dgm:pt>
    <dgm:pt modelId="{07D2E487-7522-4CE6-B2CB-B87A420AF728}" type="pres">
      <dgm:prSet presAssocID="{93BCFCD5-0978-40EA-887D-387B925190FB}" presName="hierChild5" presStyleCnt="0"/>
      <dgm:spPr/>
    </dgm:pt>
    <dgm:pt modelId="{DB5176F5-9456-4432-AD6F-ED17A4D77824}" type="pres">
      <dgm:prSet presAssocID="{2AA46BB0-3C80-46FF-BAA1-02EBDD6986AD}" presName="Name35" presStyleLbl="parChTrans1D2" presStyleIdx="1" presStyleCnt="3"/>
      <dgm:spPr/>
      <dgm:t>
        <a:bodyPr/>
        <a:lstStyle/>
        <a:p>
          <a:pPr rtl="1"/>
          <a:endParaRPr lang="ar-SA"/>
        </a:p>
      </dgm:t>
    </dgm:pt>
    <dgm:pt modelId="{18A43857-38B1-4D7A-9C62-A845051F809F}" type="pres">
      <dgm:prSet presAssocID="{3F641E09-21E6-40E4-BDC9-56CB9E9D9429}" presName="hierRoot2" presStyleCnt="0">
        <dgm:presLayoutVars>
          <dgm:hierBranch/>
        </dgm:presLayoutVars>
      </dgm:prSet>
      <dgm:spPr/>
    </dgm:pt>
    <dgm:pt modelId="{53BC5693-CC0C-49B5-A7B4-FBE6911400FB}" type="pres">
      <dgm:prSet presAssocID="{3F641E09-21E6-40E4-BDC9-56CB9E9D9429}" presName="rootComposite" presStyleCnt="0"/>
      <dgm:spPr/>
    </dgm:pt>
    <dgm:pt modelId="{073B4810-5151-40B1-88A0-6C980C828C45}" type="pres">
      <dgm:prSet presAssocID="{3F641E09-21E6-40E4-BDC9-56CB9E9D9429}" presName="rootText" presStyleLbl="node2" presStyleIdx="1" presStyleCnt="3" custScaleX="113233" custScaleY="114715" custLinFactY="-1656" custLinFactNeighborX="-5672" custLinFactNeighborY="-100000">
        <dgm:presLayoutVars>
          <dgm:chPref val="3"/>
        </dgm:presLayoutVars>
      </dgm:prSet>
      <dgm:spPr/>
      <dgm:t>
        <a:bodyPr/>
        <a:lstStyle/>
        <a:p>
          <a:pPr rtl="1"/>
          <a:endParaRPr lang="ar-SA"/>
        </a:p>
      </dgm:t>
    </dgm:pt>
    <dgm:pt modelId="{9534AB63-7586-4DE1-B2EA-3233CE0F9A4A}" type="pres">
      <dgm:prSet presAssocID="{3F641E09-21E6-40E4-BDC9-56CB9E9D9429}" presName="rootConnector" presStyleLbl="node2" presStyleIdx="1" presStyleCnt="3"/>
      <dgm:spPr/>
      <dgm:t>
        <a:bodyPr/>
        <a:lstStyle/>
        <a:p>
          <a:pPr rtl="1"/>
          <a:endParaRPr lang="ar-SA"/>
        </a:p>
      </dgm:t>
    </dgm:pt>
    <dgm:pt modelId="{AAFB1784-6EB4-4E40-A304-51AC20156979}" type="pres">
      <dgm:prSet presAssocID="{3F641E09-21E6-40E4-BDC9-56CB9E9D9429}" presName="hierChild4" presStyleCnt="0"/>
      <dgm:spPr/>
    </dgm:pt>
    <dgm:pt modelId="{7E753AD0-F595-43A8-8A45-9C2BD0834A0C}" type="pres">
      <dgm:prSet presAssocID="{3F641E09-21E6-40E4-BDC9-56CB9E9D9429}" presName="hierChild5" presStyleCnt="0"/>
      <dgm:spPr/>
    </dgm:pt>
    <dgm:pt modelId="{421F1887-286B-47B7-90E2-8F7F4D4B8800}" type="pres">
      <dgm:prSet presAssocID="{B56D512C-A607-499A-9DCC-07CC1236087B}" presName="Name35" presStyleLbl="parChTrans1D2" presStyleIdx="2" presStyleCnt="3"/>
      <dgm:spPr/>
      <dgm:t>
        <a:bodyPr/>
        <a:lstStyle/>
        <a:p>
          <a:pPr rtl="1"/>
          <a:endParaRPr lang="ar-SA"/>
        </a:p>
      </dgm:t>
    </dgm:pt>
    <dgm:pt modelId="{5D91CB21-916D-4CB1-8605-1AC6F32E029B}" type="pres">
      <dgm:prSet presAssocID="{FA741F08-B11A-40B1-AFC4-8A08FC0285D9}" presName="hierRoot2" presStyleCnt="0">
        <dgm:presLayoutVars>
          <dgm:hierBranch/>
        </dgm:presLayoutVars>
      </dgm:prSet>
      <dgm:spPr/>
    </dgm:pt>
    <dgm:pt modelId="{5307D75B-0452-4474-8733-E450091FB641}" type="pres">
      <dgm:prSet presAssocID="{FA741F08-B11A-40B1-AFC4-8A08FC0285D9}" presName="rootComposite" presStyleCnt="0"/>
      <dgm:spPr/>
    </dgm:pt>
    <dgm:pt modelId="{F021A06B-743C-4DAE-8489-AB463C679F9F}" type="pres">
      <dgm:prSet presAssocID="{FA741F08-B11A-40B1-AFC4-8A08FC0285D9}" presName="rootText" presStyleLbl="node2" presStyleIdx="2" presStyleCnt="3" custScaleX="110260" custScaleY="105674" custLinFactY="-1656" custLinFactNeighborX="-5672" custLinFactNeighborY="-100000">
        <dgm:presLayoutVars>
          <dgm:chPref val="3"/>
        </dgm:presLayoutVars>
      </dgm:prSet>
      <dgm:spPr/>
      <dgm:t>
        <a:bodyPr/>
        <a:lstStyle/>
        <a:p>
          <a:pPr rtl="1"/>
          <a:endParaRPr lang="ar-SA"/>
        </a:p>
      </dgm:t>
    </dgm:pt>
    <dgm:pt modelId="{6DD70E8B-6D7C-4851-B93E-BC31F54968A7}" type="pres">
      <dgm:prSet presAssocID="{FA741F08-B11A-40B1-AFC4-8A08FC0285D9}" presName="rootConnector" presStyleLbl="node2" presStyleIdx="2" presStyleCnt="3"/>
      <dgm:spPr/>
      <dgm:t>
        <a:bodyPr/>
        <a:lstStyle/>
        <a:p>
          <a:pPr rtl="1"/>
          <a:endParaRPr lang="ar-SA"/>
        </a:p>
      </dgm:t>
    </dgm:pt>
    <dgm:pt modelId="{5D22C0A7-0012-4713-8FEB-FB3A9D5F4282}" type="pres">
      <dgm:prSet presAssocID="{FA741F08-B11A-40B1-AFC4-8A08FC0285D9}" presName="hierChild4" presStyleCnt="0"/>
      <dgm:spPr/>
    </dgm:pt>
    <dgm:pt modelId="{C54D1E11-9CE5-4DD6-8A85-15B9DECE0140}" type="pres">
      <dgm:prSet presAssocID="{FA741F08-B11A-40B1-AFC4-8A08FC0285D9}" presName="hierChild5" presStyleCnt="0"/>
      <dgm:spPr/>
    </dgm:pt>
    <dgm:pt modelId="{3A70CD35-4039-4A6B-ABCE-1F753C856E8F}" type="pres">
      <dgm:prSet presAssocID="{25EE5A30-8933-483A-B424-EDB7983B36E5}" presName="hierChild3" presStyleCnt="0"/>
      <dgm:spPr/>
    </dgm:pt>
  </dgm:ptLst>
  <dgm:cxnLst>
    <dgm:cxn modelId="{77767107-6038-4BF4-BC56-AAB66AAC01B3}" type="presOf" srcId="{B56D512C-A607-499A-9DCC-07CC1236087B}" destId="{421F1887-286B-47B7-90E2-8F7F4D4B8800}" srcOrd="0" destOrd="0" presId="urn:microsoft.com/office/officeart/2005/8/layout/orgChart1"/>
    <dgm:cxn modelId="{20676B51-F8F1-4FA7-A715-EA132D6C8647}" type="presOf" srcId="{C087C54C-F762-4A3C-86EF-0B0FE6922D72}" destId="{4DC471A9-770D-418B-B56F-F8CCD1C0F859}" srcOrd="0" destOrd="0" presId="urn:microsoft.com/office/officeart/2005/8/layout/orgChart1"/>
    <dgm:cxn modelId="{2EA16045-451D-4193-9AE2-E3E72999FD5D}" type="presOf" srcId="{ED427276-CAD1-4C47-9FBC-5FAB54F179D6}" destId="{2935766D-7A19-4722-980A-C20B9E639EAF}" srcOrd="1" destOrd="0" presId="urn:microsoft.com/office/officeart/2005/8/layout/orgChart1"/>
    <dgm:cxn modelId="{946A73B8-280D-4527-91C3-14DEF7EFE804}" type="presOf" srcId="{93BCFCD5-0978-40EA-887D-387B925190FB}" destId="{C2EE6481-364A-40B4-9F56-AE2863FD7D5B}" srcOrd="1" destOrd="0" presId="urn:microsoft.com/office/officeart/2005/8/layout/orgChart1"/>
    <dgm:cxn modelId="{E80C02AF-D96F-433F-BFAF-A108D087AD5C}" srcId="{93BCFCD5-0978-40EA-887D-387B925190FB}" destId="{D92E7A5A-6B24-424B-9E80-00FEE86CA718}" srcOrd="1" destOrd="0" parTransId="{C087C54C-F762-4A3C-86EF-0B0FE6922D72}" sibTransId="{9E6C432B-A6D8-4F6A-815C-E96D5AA7CE83}"/>
    <dgm:cxn modelId="{DB870F5E-5166-459A-AF55-EFEBD4D08224}" type="presOf" srcId="{ED427276-CAD1-4C47-9FBC-5FAB54F179D6}" destId="{4EAFB7FE-7368-46EF-98C0-8F50AE6A65FD}" srcOrd="0" destOrd="0" presId="urn:microsoft.com/office/officeart/2005/8/layout/orgChart1"/>
    <dgm:cxn modelId="{D5DF7046-D8BD-451A-B9A5-5B441DE7C4A4}" type="presOf" srcId="{D92E7A5A-6B24-424B-9E80-00FEE86CA718}" destId="{D752C171-F6F4-48E3-B891-649C6ADF214F}" srcOrd="1" destOrd="0" presId="urn:microsoft.com/office/officeart/2005/8/layout/orgChart1"/>
    <dgm:cxn modelId="{DD1E86F0-FF14-4AAF-9C44-2CBBDBD27156}" type="presOf" srcId="{FA741F08-B11A-40B1-AFC4-8A08FC0285D9}" destId="{6DD70E8B-6D7C-4851-B93E-BC31F54968A7}" srcOrd="1" destOrd="0" presId="urn:microsoft.com/office/officeart/2005/8/layout/orgChart1"/>
    <dgm:cxn modelId="{DDCB835C-A1E9-4763-B910-CF1EF5C2EB7B}" type="presOf" srcId="{25EE5A30-8933-483A-B424-EDB7983B36E5}" destId="{68C09543-7224-4A32-83CD-DBC98C7D0AC7}" srcOrd="1" destOrd="0" presId="urn:microsoft.com/office/officeart/2005/8/layout/orgChart1"/>
    <dgm:cxn modelId="{B11FC5F7-586A-42D6-A90A-E103515F3FE1}" type="presOf" srcId="{FA741F08-B11A-40B1-AFC4-8A08FC0285D9}" destId="{F021A06B-743C-4DAE-8489-AB463C679F9F}" srcOrd="0" destOrd="0" presId="urn:microsoft.com/office/officeart/2005/8/layout/orgChart1"/>
    <dgm:cxn modelId="{4DBC0062-E738-4B2B-95A8-E0991115DECC}" type="presOf" srcId="{3F641E09-21E6-40E4-BDC9-56CB9E9D9429}" destId="{073B4810-5151-40B1-88A0-6C980C828C45}" srcOrd="0" destOrd="0" presId="urn:microsoft.com/office/officeart/2005/8/layout/orgChart1"/>
    <dgm:cxn modelId="{21C91DF3-AB2C-4E0B-91AA-3EACD55A046D}" type="presOf" srcId="{A7F74789-99C6-4D19-8237-57E2A303F06B}" destId="{4E9F585F-A90B-4CEA-A9C3-CB7F0B55922D}" srcOrd="0" destOrd="0" presId="urn:microsoft.com/office/officeart/2005/8/layout/orgChart1"/>
    <dgm:cxn modelId="{6504EE85-5327-4946-A561-50B72C805E4A}" srcId="{25EE5A30-8933-483A-B424-EDB7983B36E5}" destId="{3F641E09-21E6-40E4-BDC9-56CB9E9D9429}" srcOrd="1" destOrd="0" parTransId="{2AA46BB0-3C80-46FF-BAA1-02EBDD6986AD}" sibTransId="{C7DC4CB8-4C72-44C6-ABB1-7D581022A995}"/>
    <dgm:cxn modelId="{BA418131-3E54-4190-B035-23F361C77954}" type="presOf" srcId="{25EE5A30-8933-483A-B424-EDB7983B36E5}" destId="{79131908-B1A8-440B-9C06-90FC3FF265EE}" srcOrd="0" destOrd="0" presId="urn:microsoft.com/office/officeart/2005/8/layout/orgChart1"/>
    <dgm:cxn modelId="{1DA48726-6D2E-42A7-947E-7E2C610B063D}" type="presOf" srcId="{25518708-A4A9-40D3-9A65-E8B3FD396105}" destId="{FCB085AA-5019-4641-BEA0-5B8A02C86367}" srcOrd="0" destOrd="0" presId="urn:microsoft.com/office/officeart/2005/8/layout/orgChart1"/>
    <dgm:cxn modelId="{D59BA355-1A93-40FA-94E6-983374542B3D}" srcId="{F08F4F5E-F8A5-49DE-8281-1C2D46E6DFE7}" destId="{25EE5A30-8933-483A-B424-EDB7983B36E5}" srcOrd="0" destOrd="0" parTransId="{B1D33ABA-073E-4BC6-AF1C-B1E4211CAECA}" sibTransId="{125B154C-9350-4D6B-A931-DDDC151D1E04}"/>
    <dgm:cxn modelId="{21142C88-763F-4F3D-ACD4-4ECBB50F37F8}" type="presOf" srcId="{2AA46BB0-3C80-46FF-BAA1-02EBDD6986AD}" destId="{DB5176F5-9456-4432-AD6F-ED17A4D77824}" srcOrd="0" destOrd="0" presId="urn:microsoft.com/office/officeart/2005/8/layout/orgChart1"/>
    <dgm:cxn modelId="{E15A9502-B731-43E0-90E9-6EA60CD5B6CF}" type="presOf" srcId="{D92E7A5A-6B24-424B-9E80-00FEE86CA718}" destId="{2D2C4F5C-3465-4E1A-888B-15A405F967DE}" srcOrd="0" destOrd="0" presId="urn:microsoft.com/office/officeart/2005/8/layout/orgChart1"/>
    <dgm:cxn modelId="{AAECB331-18E0-4FA8-A63E-307224E1EE0F}" type="presOf" srcId="{D34FE491-F181-4CE9-9A10-82951BF9A4FF}" destId="{6F245916-895D-499E-A67B-4DB2684477CF}" srcOrd="0" destOrd="0" presId="urn:microsoft.com/office/officeart/2005/8/layout/orgChart1"/>
    <dgm:cxn modelId="{400379AF-7A25-4C9F-8EE0-771A31F7E0E4}" srcId="{25EE5A30-8933-483A-B424-EDB7983B36E5}" destId="{FA741F08-B11A-40B1-AFC4-8A08FC0285D9}" srcOrd="2" destOrd="0" parTransId="{B56D512C-A607-499A-9DCC-07CC1236087B}" sibTransId="{1AB534DA-1591-4266-859F-FF3D63EB8565}"/>
    <dgm:cxn modelId="{9F0CDFDA-CDBD-4ED0-9C72-A74CC41447A7}" type="presOf" srcId="{3F641E09-21E6-40E4-BDC9-56CB9E9D9429}" destId="{9534AB63-7586-4DE1-B2EA-3233CE0F9A4A}" srcOrd="1" destOrd="0" presId="urn:microsoft.com/office/officeart/2005/8/layout/orgChart1"/>
    <dgm:cxn modelId="{7B55F0F1-D820-4E59-922E-7575DC443895}" type="presOf" srcId="{A7F74789-99C6-4D19-8237-57E2A303F06B}" destId="{E01510A2-6601-43CE-AAA7-5BA36359B27E}" srcOrd="1" destOrd="0" presId="urn:microsoft.com/office/officeart/2005/8/layout/orgChart1"/>
    <dgm:cxn modelId="{2130853C-9C13-4A59-81E9-AEC563C49D4F}" type="presOf" srcId="{93BCFCD5-0978-40EA-887D-387B925190FB}" destId="{D0A7D004-CD0D-4E87-B964-3FC7DE8CE96F}" srcOrd="0" destOrd="0" presId="urn:microsoft.com/office/officeart/2005/8/layout/orgChart1"/>
    <dgm:cxn modelId="{F35F73E6-0FBD-4EF1-9C0F-802E8E583523}" type="presOf" srcId="{F08F4F5E-F8A5-49DE-8281-1C2D46E6DFE7}" destId="{394962DB-F4C1-4467-B938-D5ABF7298400}" srcOrd="0" destOrd="0" presId="urn:microsoft.com/office/officeart/2005/8/layout/orgChart1"/>
    <dgm:cxn modelId="{09961138-E715-4267-BBDD-AA1140D8B8EB}" srcId="{25EE5A30-8933-483A-B424-EDB7983B36E5}" destId="{93BCFCD5-0978-40EA-887D-387B925190FB}" srcOrd="0" destOrd="0" parTransId="{25518708-A4A9-40D3-9A65-E8B3FD396105}" sibTransId="{DA376E77-D138-4915-9566-08E2CE74BB23}"/>
    <dgm:cxn modelId="{35CFA250-4A10-406C-B3FD-5950557D8E4F}" type="presOf" srcId="{142282A5-48D7-40E9-A998-C6A6649CCEBA}" destId="{CE0E3FE5-31E2-483B-BA59-5089FD3442E8}" srcOrd="0" destOrd="0" presId="urn:microsoft.com/office/officeart/2005/8/layout/orgChart1"/>
    <dgm:cxn modelId="{DA303AEC-0412-4D52-94BC-43B8E619E9C7}" srcId="{93BCFCD5-0978-40EA-887D-387B925190FB}" destId="{ED427276-CAD1-4C47-9FBC-5FAB54F179D6}" srcOrd="2" destOrd="0" parTransId="{142282A5-48D7-40E9-A998-C6A6649CCEBA}" sibTransId="{ABF28993-C5C3-409F-9355-2A58C0ED8034}"/>
    <dgm:cxn modelId="{C22A7871-E044-486E-88D0-DAD76554A012}" srcId="{93BCFCD5-0978-40EA-887D-387B925190FB}" destId="{A7F74789-99C6-4D19-8237-57E2A303F06B}" srcOrd="0" destOrd="0" parTransId="{D34FE491-F181-4CE9-9A10-82951BF9A4FF}" sibTransId="{D3032A6B-54D6-429B-978C-FC5019640C15}"/>
    <dgm:cxn modelId="{F8DC4FDF-5ECF-4DE8-921E-97352FB6C329}" type="presParOf" srcId="{394962DB-F4C1-4467-B938-D5ABF7298400}" destId="{0A3544AF-8738-4972-8B4C-FF0406F7E2E0}" srcOrd="0" destOrd="0" presId="urn:microsoft.com/office/officeart/2005/8/layout/orgChart1"/>
    <dgm:cxn modelId="{B408B902-58C5-4758-A6CB-ED3E059FCB73}" type="presParOf" srcId="{0A3544AF-8738-4972-8B4C-FF0406F7E2E0}" destId="{004EBF48-E3EF-46D7-8CCC-0D127BFD2335}" srcOrd="0" destOrd="0" presId="urn:microsoft.com/office/officeart/2005/8/layout/orgChart1"/>
    <dgm:cxn modelId="{574234FE-878D-476F-9C4D-83F503A1473B}" type="presParOf" srcId="{004EBF48-E3EF-46D7-8CCC-0D127BFD2335}" destId="{79131908-B1A8-440B-9C06-90FC3FF265EE}" srcOrd="0" destOrd="0" presId="urn:microsoft.com/office/officeart/2005/8/layout/orgChart1"/>
    <dgm:cxn modelId="{F75C78ED-2B62-4EB5-82F5-958C6287E576}" type="presParOf" srcId="{004EBF48-E3EF-46D7-8CCC-0D127BFD2335}" destId="{68C09543-7224-4A32-83CD-DBC98C7D0AC7}" srcOrd="1" destOrd="0" presId="urn:microsoft.com/office/officeart/2005/8/layout/orgChart1"/>
    <dgm:cxn modelId="{CA2E0B6D-E05F-4891-9097-A950704ADAE9}" type="presParOf" srcId="{0A3544AF-8738-4972-8B4C-FF0406F7E2E0}" destId="{357FC094-884E-4954-BC19-CB210938C22D}" srcOrd="1" destOrd="0" presId="urn:microsoft.com/office/officeart/2005/8/layout/orgChart1"/>
    <dgm:cxn modelId="{A0ECD35F-F234-463E-9936-591ADDF92137}" type="presParOf" srcId="{357FC094-884E-4954-BC19-CB210938C22D}" destId="{FCB085AA-5019-4641-BEA0-5B8A02C86367}" srcOrd="0" destOrd="0" presId="urn:microsoft.com/office/officeart/2005/8/layout/orgChart1"/>
    <dgm:cxn modelId="{8DDAC945-0FDF-4E22-BD43-33C7CA7F26F7}" type="presParOf" srcId="{357FC094-884E-4954-BC19-CB210938C22D}" destId="{05AB35D3-74FA-42FC-BD5A-4C351E39A57C}" srcOrd="1" destOrd="0" presId="urn:microsoft.com/office/officeart/2005/8/layout/orgChart1"/>
    <dgm:cxn modelId="{D0B1268C-0328-45DC-A0EF-F7E08EDA65F6}" type="presParOf" srcId="{05AB35D3-74FA-42FC-BD5A-4C351E39A57C}" destId="{C3A31DA6-495F-439E-8081-4632EB735095}" srcOrd="0" destOrd="0" presId="urn:microsoft.com/office/officeart/2005/8/layout/orgChart1"/>
    <dgm:cxn modelId="{BEED0AE3-4C5B-4251-A458-27911C5CC694}" type="presParOf" srcId="{C3A31DA6-495F-439E-8081-4632EB735095}" destId="{D0A7D004-CD0D-4E87-B964-3FC7DE8CE96F}" srcOrd="0" destOrd="0" presId="urn:microsoft.com/office/officeart/2005/8/layout/orgChart1"/>
    <dgm:cxn modelId="{A272D803-5492-4798-8988-CCAC7B59E70A}" type="presParOf" srcId="{C3A31DA6-495F-439E-8081-4632EB735095}" destId="{C2EE6481-364A-40B4-9F56-AE2863FD7D5B}" srcOrd="1" destOrd="0" presId="urn:microsoft.com/office/officeart/2005/8/layout/orgChart1"/>
    <dgm:cxn modelId="{72DC60CB-E79B-4317-940E-CEDB612E1E3A}" type="presParOf" srcId="{05AB35D3-74FA-42FC-BD5A-4C351E39A57C}" destId="{059BF846-400E-44CD-AD8C-644F9370FA57}" srcOrd="1" destOrd="0" presId="urn:microsoft.com/office/officeart/2005/8/layout/orgChart1"/>
    <dgm:cxn modelId="{8945BD56-5DD6-4F96-BA8E-87796791F17B}" type="presParOf" srcId="{059BF846-400E-44CD-AD8C-644F9370FA57}" destId="{6F245916-895D-499E-A67B-4DB2684477CF}" srcOrd="0" destOrd="0" presId="urn:microsoft.com/office/officeart/2005/8/layout/orgChart1"/>
    <dgm:cxn modelId="{8740BFC9-32E2-45E7-B3A1-F0F84A36ECFE}" type="presParOf" srcId="{059BF846-400E-44CD-AD8C-644F9370FA57}" destId="{1637C095-ABA3-446C-A3A2-99740ECBB835}" srcOrd="1" destOrd="0" presId="urn:microsoft.com/office/officeart/2005/8/layout/orgChart1"/>
    <dgm:cxn modelId="{014F41CD-7E88-40CA-875D-80C8606001D3}" type="presParOf" srcId="{1637C095-ABA3-446C-A3A2-99740ECBB835}" destId="{96F75746-7444-4C68-9511-3BB25C46A5C9}" srcOrd="0" destOrd="0" presId="urn:microsoft.com/office/officeart/2005/8/layout/orgChart1"/>
    <dgm:cxn modelId="{733D7B40-98BB-4E2D-A25B-CC21D5B5FE8C}" type="presParOf" srcId="{96F75746-7444-4C68-9511-3BB25C46A5C9}" destId="{4E9F585F-A90B-4CEA-A9C3-CB7F0B55922D}" srcOrd="0" destOrd="0" presId="urn:microsoft.com/office/officeart/2005/8/layout/orgChart1"/>
    <dgm:cxn modelId="{80312F8D-730C-4960-9442-C711F337026C}" type="presParOf" srcId="{96F75746-7444-4C68-9511-3BB25C46A5C9}" destId="{E01510A2-6601-43CE-AAA7-5BA36359B27E}" srcOrd="1" destOrd="0" presId="urn:microsoft.com/office/officeart/2005/8/layout/orgChart1"/>
    <dgm:cxn modelId="{F3573DDF-32BD-46FB-BDA7-EE6E754E0105}" type="presParOf" srcId="{1637C095-ABA3-446C-A3A2-99740ECBB835}" destId="{7F520DA0-310B-4822-932A-330ECDC0DD0B}" srcOrd="1" destOrd="0" presId="urn:microsoft.com/office/officeart/2005/8/layout/orgChart1"/>
    <dgm:cxn modelId="{563E5FED-29C6-489F-86CE-421E91F7A178}" type="presParOf" srcId="{1637C095-ABA3-446C-A3A2-99740ECBB835}" destId="{ABC636CA-8B16-4AE8-A12D-8C5BCBE29EE6}" srcOrd="2" destOrd="0" presId="urn:microsoft.com/office/officeart/2005/8/layout/orgChart1"/>
    <dgm:cxn modelId="{EE65EC3F-355E-43B1-974A-7791A7B357B4}" type="presParOf" srcId="{059BF846-400E-44CD-AD8C-644F9370FA57}" destId="{4DC471A9-770D-418B-B56F-F8CCD1C0F859}" srcOrd="2" destOrd="0" presId="urn:microsoft.com/office/officeart/2005/8/layout/orgChart1"/>
    <dgm:cxn modelId="{EA5800BF-ED87-4701-9769-212AD3E48537}" type="presParOf" srcId="{059BF846-400E-44CD-AD8C-644F9370FA57}" destId="{6BD645EC-6800-4F90-A63C-9E1B21D81433}" srcOrd="3" destOrd="0" presId="urn:microsoft.com/office/officeart/2005/8/layout/orgChart1"/>
    <dgm:cxn modelId="{80B6DDC7-1934-46B6-9064-AB1B8638D221}" type="presParOf" srcId="{6BD645EC-6800-4F90-A63C-9E1B21D81433}" destId="{7004440F-75E3-4E53-AA86-904342624159}" srcOrd="0" destOrd="0" presId="urn:microsoft.com/office/officeart/2005/8/layout/orgChart1"/>
    <dgm:cxn modelId="{4FC4426A-C61F-4174-AC6A-E34756B48C83}" type="presParOf" srcId="{7004440F-75E3-4E53-AA86-904342624159}" destId="{2D2C4F5C-3465-4E1A-888B-15A405F967DE}" srcOrd="0" destOrd="0" presId="urn:microsoft.com/office/officeart/2005/8/layout/orgChart1"/>
    <dgm:cxn modelId="{55779082-86A4-4159-8445-44AAD010B566}" type="presParOf" srcId="{7004440F-75E3-4E53-AA86-904342624159}" destId="{D752C171-F6F4-48E3-B891-649C6ADF214F}" srcOrd="1" destOrd="0" presId="urn:microsoft.com/office/officeart/2005/8/layout/orgChart1"/>
    <dgm:cxn modelId="{0B1A4EB8-0A9A-49CF-AFC9-D02CF7E0C5C4}" type="presParOf" srcId="{6BD645EC-6800-4F90-A63C-9E1B21D81433}" destId="{95098368-7C80-4881-B844-1DCCC76D80F1}" srcOrd="1" destOrd="0" presId="urn:microsoft.com/office/officeart/2005/8/layout/orgChart1"/>
    <dgm:cxn modelId="{B217369F-CC21-4F1A-9E0B-5AB35B1B3BD6}" type="presParOf" srcId="{6BD645EC-6800-4F90-A63C-9E1B21D81433}" destId="{A5515A7A-8F2C-4FFE-A7A8-167EF962D185}" srcOrd="2" destOrd="0" presId="urn:microsoft.com/office/officeart/2005/8/layout/orgChart1"/>
    <dgm:cxn modelId="{855B5457-E0AE-46E1-91EE-7D0CC541FA95}" type="presParOf" srcId="{059BF846-400E-44CD-AD8C-644F9370FA57}" destId="{CE0E3FE5-31E2-483B-BA59-5089FD3442E8}" srcOrd="4" destOrd="0" presId="urn:microsoft.com/office/officeart/2005/8/layout/orgChart1"/>
    <dgm:cxn modelId="{B147662E-9BFF-454E-A8C8-63F4D14512FD}" type="presParOf" srcId="{059BF846-400E-44CD-AD8C-644F9370FA57}" destId="{BD4E279F-28EA-4EFA-9796-57D130FCB4BA}" srcOrd="5" destOrd="0" presId="urn:microsoft.com/office/officeart/2005/8/layout/orgChart1"/>
    <dgm:cxn modelId="{C50A82DE-EF75-4A85-BCBB-372BD2F98220}" type="presParOf" srcId="{BD4E279F-28EA-4EFA-9796-57D130FCB4BA}" destId="{1DB6E23C-18F7-4379-BFE0-921E03A3C578}" srcOrd="0" destOrd="0" presId="urn:microsoft.com/office/officeart/2005/8/layout/orgChart1"/>
    <dgm:cxn modelId="{689A57D9-78EE-4AA3-82B6-C7E40E55C0E8}" type="presParOf" srcId="{1DB6E23C-18F7-4379-BFE0-921E03A3C578}" destId="{4EAFB7FE-7368-46EF-98C0-8F50AE6A65FD}" srcOrd="0" destOrd="0" presId="urn:microsoft.com/office/officeart/2005/8/layout/orgChart1"/>
    <dgm:cxn modelId="{BA33ED23-A6D6-47CA-A169-F03460D00F27}" type="presParOf" srcId="{1DB6E23C-18F7-4379-BFE0-921E03A3C578}" destId="{2935766D-7A19-4722-980A-C20B9E639EAF}" srcOrd="1" destOrd="0" presId="urn:microsoft.com/office/officeart/2005/8/layout/orgChart1"/>
    <dgm:cxn modelId="{BFA2A979-ABC3-4F39-97DC-3E5D291AB237}" type="presParOf" srcId="{BD4E279F-28EA-4EFA-9796-57D130FCB4BA}" destId="{FE24497B-C041-4604-B9CF-94DC489D6C55}" srcOrd="1" destOrd="0" presId="urn:microsoft.com/office/officeart/2005/8/layout/orgChart1"/>
    <dgm:cxn modelId="{7DBC0C5F-C1F5-40DA-B3D7-DC6272E98F17}" type="presParOf" srcId="{BD4E279F-28EA-4EFA-9796-57D130FCB4BA}" destId="{E19F6EB8-7EED-49F7-8A42-53B61D7EDFE4}" srcOrd="2" destOrd="0" presId="urn:microsoft.com/office/officeart/2005/8/layout/orgChart1"/>
    <dgm:cxn modelId="{83E35D01-5CFC-449D-B874-5A25807373CF}" type="presParOf" srcId="{05AB35D3-74FA-42FC-BD5A-4C351E39A57C}" destId="{07D2E487-7522-4CE6-B2CB-B87A420AF728}" srcOrd="2" destOrd="0" presId="urn:microsoft.com/office/officeart/2005/8/layout/orgChart1"/>
    <dgm:cxn modelId="{6E2E0509-5852-4E0A-A963-3DB9F1D36284}" type="presParOf" srcId="{357FC094-884E-4954-BC19-CB210938C22D}" destId="{DB5176F5-9456-4432-AD6F-ED17A4D77824}" srcOrd="2" destOrd="0" presId="urn:microsoft.com/office/officeart/2005/8/layout/orgChart1"/>
    <dgm:cxn modelId="{339DE033-45D2-4448-B3C3-A863F04B52E2}" type="presParOf" srcId="{357FC094-884E-4954-BC19-CB210938C22D}" destId="{18A43857-38B1-4D7A-9C62-A845051F809F}" srcOrd="3" destOrd="0" presId="urn:microsoft.com/office/officeart/2005/8/layout/orgChart1"/>
    <dgm:cxn modelId="{B72F918C-0A8B-4283-8413-AA68DD4713EC}" type="presParOf" srcId="{18A43857-38B1-4D7A-9C62-A845051F809F}" destId="{53BC5693-CC0C-49B5-A7B4-FBE6911400FB}" srcOrd="0" destOrd="0" presId="urn:microsoft.com/office/officeart/2005/8/layout/orgChart1"/>
    <dgm:cxn modelId="{FBBA42AE-9F2A-4CB0-BEA1-5D1E5DDAB475}" type="presParOf" srcId="{53BC5693-CC0C-49B5-A7B4-FBE6911400FB}" destId="{073B4810-5151-40B1-88A0-6C980C828C45}" srcOrd="0" destOrd="0" presId="urn:microsoft.com/office/officeart/2005/8/layout/orgChart1"/>
    <dgm:cxn modelId="{0AAD022E-6F33-4D0E-8BA6-8946FAA5E252}" type="presParOf" srcId="{53BC5693-CC0C-49B5-A7B4-FBE6911400FB}" destId="{9534AB63-7586-4DE1-B2EA-3233CE0F9A4A}" srcOrd="1" destOrd="0" presId="urn:microsoft.com/office/officeart/2005/8/layout/orgChart1"/>
    <dgm:cxn modelId="{D80CE803-4CA8-4C70-902A-5730A0E5DF43}" type="presParOf" srcId="{18A43857-38B1-4D7A-9C62-A845051F809F}" destId="{AAFB1784-6EB4-4E40-A304-51AC20156979}" srcOrd="1" destOrd="0" presId="urn:microsoft.com/office/officeart/2005/8/layout/orgChart1"/>
    <dgm:cxn modelId="{BB8C9190-B54D-47EF-B613-7880439A4BAA}" type="presParOf" srcId="{18A43857-38B1-4D7A-9C62-A845051F809F}" destId="{7E753AD0-F595-43A8-8A45-9C2BD0834A0C}" srcOrd="2" destOrd="0" presId="urn:microsoft.com/office/officeart/2005/8/layout/orgChart1"/>
    <dgm:cxn modelId="{844D3472-0F85-4D4C-8503-332B6F3D9C47}" type="presParOf" srcId="{357FC094-884E-4954-BC19-CB210938C22D}" destId="{421F1887-286B-47B7-90E2-8F7F4D4B8800}" srcOrd="4" destOrd="0" presId="urn:microsoft.com/office/officeart/2005/8/layout/orgChart1"/>
    <dgm:cxn modelId="{5021FB6A-C202-4F2F-BC58-D2AAA8220FA7}" type="presParOf" srcId="{357FC094-884E-4954-BC19-CB210938C22D}" destId="{5D91CB21-916D-4CB1-8605-1AC6F32E029B}" srcOrd="5" destOrd="0" presId="urn:microsoft.com/office/officeart/2005/8/layout/orgChart1"/>
    <dgm:cxn modelId="{E307974C-9844-4408-9DCA-61B9CE2A7E4B}" type="presParOf" srcId="{5D91CB21-916D-4CB1-8605-1AC6F32E029B}" destId="{5307D75B-0452-4474-8733-E450091FB641}" srcOrd="0" destOrd="0" presId="urn:microsoft.com/office/officeart/2005/8/layout/orgChart1"/>
    <dgm:cxn modelId="{AF9F93EF-3BBF-4BC4-977F-9CAD4321A61B}" type="presParOf" srcId="{5307D75B-0452-4474-8733-E450091FB641}" destId="{F021A06B-743C-4DAE-8489-AB463C679F9F}" srcOrd="0" destOrd="0" presId="urn:microsoft.com/office/officeart/2005/8/layout/orgChart1"/>
    <dgm:cxn modelId="{DB3AEE7F-40BC-4CE5-AF4B-335CD50A16DD}" type="presParOf" srcId="{5307D75B-0452-4474-8733-E450091FB641}" destId="{6DD70E8B-6D7C-4851-B93E-BC31F54968A7}" srcOrd="1" destOrd="0" presId="urn:microsoft.com/office/officeart/2005/8/layout/orgChart1"/>
    <dgm:cxn modelId="{E04A5FCC-5431-444D-81FB-FC68E5A94F37}" type="presParOf" srcId="{5D91CB21-916D-4CB1-8605-1AC6F32E029B}" destId="{5D22C0A7-0012-4713-8FEB-FB3A9D5F4282}" srcOrd="1" destOrd="0" presId="urn:microsoft.com/office/officeart/2005/8/layout/orgChart1"/>
    <dgm:cxn modelId="{3310D930-A355-4439-BF52-855FFFB64C3E}" type="presParOf" srcId="{5D91CB21-916D-4CB1-8605-1AC6F32E029B}" destId="{C54D1E11-9CE5-4DD6-8A85-15B9DECE0140}" srcOrd="2" destOrd="0" presId="urn:microsoft.com/office/officeart/2005/8/layout/orgChart1"/>
    <dgm:cxn modelId="{502032A6-D85C-4A59-AA27-9AEA13C0A840}" type="presParOf" srcId="{0A3544AF-8738-4972-8B4C-FF0406F7E2E0}" destId="{3A70CD35-4039-4A6B-ABCE-1F753C856E8F}" srcOrd="2" destOrd="0" presId="urn:microsoft.com/office/officeart/2005/8/layout/orgChart1"/>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21F1887-286B-47B7-90E2-8F7F4D4B8800}">
      <dsp:nvSpPr>
        <dsp:cNvPr id="0" name=""/>
        <dsp:cNvSpPr/>
      </dsp:nvSpPr>
      <dsp:spPr>
        <a:xfrm>
          <a:off x="4722007" y="1220003"/>
          <a:ext cx="2253017" cy="327580"/>
        </a:xfrm>
        <a:custGeom>
          <a:avLst/>
          <a:gdLst/>
          <a:ahLst/>
          <a:cxnLst/>
          <a:rect l="0" t="0" r="0" b="0"/>
          <a:pathLst>
            <a:path>
              <a:moveTo>
                <a:pt x="0" y="0"/>
              </a:moveTo>
              <a:lnTo>
                <a:pt x="0" y="163790"/>
              </a:lnTo>
              <a:lnTo>
                <a:pt x="2253017" y="163790"/>
              </a:lnTo>
              <a:lnTo>
                <a:pt x="2253017" y="327580"/>
              </a:lnTo>
            </a:path>
          </a:pathLst>
        </a:custGeom>
        <a:noFill/>
        <a:ln w="25400"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DB5176F5-9456-4432-AD6F-ED17A4D77824}">
      <dsp:nvSpPr>
        <dsp:cNvPr id="0" name=""/>
        <dsp:cNvSpPr/>
      </dsp:nvSpPr>
      <dsp:spPr>
        <a:xfrm>
          <a:off x="4722007" y="1220003"/>
          <a:ext cx="182298" cy="327580"/>
        </a:xfrm>
        <a:custGeom>
          <a:avLst/>
          <a:gdLst/>
          <a:ahLst/>
          <a:cxnLst/>
          <a:rect l="0" t="0" r="0" b="0"/>
          <a:pathLst>
            <a:path>
              <a:moveTo>
                <a:pt x="0" y="0"/>
              </a:moveTo>
              <a:lnTo>
                <a:pt x="0" y="163790"/>
              </a:lnTo>
              <a:lnTo>
                <a:pt x="182298" y="163790"/>
              </a:lnTo>
              <a:lnTo>
                <a:pt x="182298" y="327580"/>
              </a:lnTo>
            </a:path>
          </a:pathLst>
        </a:custGeom>
        <a:noFill/>
        <a:ln w="25400"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CE0E3FE5-31E2-483B-BA59-5089FD3442E8}">
      <dsp:nvSpPr>
        <dsp:cNvPr id="0" name=""/>
        <dsp:cNvSpPr/>
      </dsp:nvSpPr>
      <dsp:spPr>
        <a:xfrm>
          <a:off x="2726600" y="2349819"/>
          <a:ext cx="1973185" cy="327580"/>
        </a:xfrm>
        <a:custGeom>
          <a:avLst/>
          <a:gdLst/>
          <a:ahLst/>
          <a:cxnLst/>
          <a:rect l="0" t="0" r="0" b="0"/>
          <a:pathLst>
            <a:path>
              <a:moveTo>
                <a:pt x="0" y="0"/>
              </a:moveTo>
              <a:lnTo>
                <a:pt x="0" y="163790"/>
              </a:lnTo>
              <a:lnTo>
                <a:pt x="1973185" y="163790"/>
              </a:lnTo>
              <a:lnTo>
                <a:pt x="1973185" y="327580"/>
              </a:lnTo>
            </a:path>
          </a:pathLst>
        </a:custGeom>
        <a:noFill/>
        <a:ln w="25400" cap="flat" cmpd="sng" algn="ctr">
          <a:solidFill>
            <a:schemeClr val="accent3">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4DC471A9-770D-418B-B56F-F8CCD1C0F859}">
      <dsp:nvSpPr>
        <dsp:cNvPr id="0" name=""/>
        <dsp:cNvSpPr/>
      </dsp:nvSpPr>
      <dsp:spPr>
        <a:xfrm>
          <a:off x="2620262" y="2349819"/>
          <a:ext cx="91440" cy="327580"/>
        </a:xfrm>
        <a:custGeom>
          <a:avLst/>
          <a:gdLst/>
          <a:ahLst/>
          <a:cxnLst/>
          <a:rect l="0" t="0" r="0" b="0"/>
          <a:pathLst>
            <a:path>
              <a:moveTo>
                <a:pt x="106337" y="0"/>
              </a:moveTo>
              <a:lnTo>
                <a:pt x="106337" y="163790"/>
              </a:lnTo>
              <a:lnTo>
                <a:pt x="45720" y="163790"/>
              </a:lnTo>
              <a:lnTo>
                <a:pt x="45720" y="327580"/>
              </a:lnTo>
            </a:path>
          </a:pathLst>
        </a:custGeom>
        <a:noFill/>
        <a:ln w="25400" cap="flat" cmpd="sng" algn="ctr">
          <a:solidFill>
            <a:schemeClr val="accent3">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6F245916-895D-499E-A67B-4DB2684477CF}">
      <dsp:nvSpPr>
        <dsp:cNvPr id="0" name=""/>
        <dsp:cNvSpPr/>
      </dsp:nvSpPr>
      <dsp:spPr>
        <a:xfrm>
          <a:off x="843421" y="2349819"/>
          <a:ext cx="1883179" cy="327580"/>
        </a:xfrm>
        <a:custGeom>
          <a:avLst/>
          <a:gdLst/>
          <a:ahLst/>
          <a:cxnLst/>
          <a:rect l="0" t="0" r="0" b="0"/>
          <a:pathLst>
            <a:path>
              <a:moveTo>
                <a:pt x="1883179" y="0"/>
              </a:moveTo>
              <a:lnTo>
                <a:pt x="1883179" y="163790"/>
              </a:lnTo>
              <a:lnTo>
                <a:pt x="0" y="163790"/>
              </a:lnTo>
              <a:lnTo>
                <a:pt x="0" y="327580"/>
              </a:lnTo>
            </a:path>
          </a:pathLst>
        </a:custGeom>
        <a:noFill/>
        <a:ln w="25400" cap="flat" cmpd="sng" algn="ctr">
          <a:solidFill>
            <a:schemeClr val="accent3">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FCB085AA-5019-4641-BEA0-5B8A02C86367}">
      <dsp:nvSpPr>
        <dsp:cNvPr id="0" name=""/>
        <dsp:cNvSpPr/>
      </dsp:nvSpPr>
      <dsp:spPr>
        <a:xfrm>
          <a:off x="2726600" y="1220003"/>
          <a:ext cx="1995406" cy="327580"/>
        </a:xfrm>
        <a:custGeom>
          <a:avLst/>
          <a:gdLst/>
          <a:ahLst/>
          <a:cxnLst/>
          <a:rect l="0" t="0" r="0" b="0"/>
          <a:pathLst>
            <a:path>
              <a:moveTo>
                <a:pt x="1995406" y="0"/>
              </a:moveTo>
              <a:lnTo>
                <a:pt x="1995406" y="163790"/>
              </a:lnTo>
              <a:lnTo>
                <a:pt x="0" y="163790"/>
              </a:lnTo>
              <a:lnTo>
                <a:pt x="0" y="327580"/>
              </a:lnTo>
            </a:path>
          </a:pathLst>
        </a:custGeom>
        <a:noFill/>
        <a:ln w="25400"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79131908-B1A8-440B-9C06-90FC3FF265EE}">
      <dsp:nvSpPr>
        <dsp:cNvPr id="0" name=""/>
        <dsp:cNvSpPr/>
      </dsp:nvSpPr>
      <dsp:spPr>
        <a:xfrm>
          <a:off x="3942054" y="440051"/>
          <a:ext cx="1559904" cy="779952"/>
        </a:xfrm>
        <a:prstGeom prst="rect">
          <a:avLst/>
        </a:prstGeom>
        <a:gradFill rotWithShape="0">
          <a:gsLst>
            <a:gs pos="0">
              <a:schemeClr val="accent1">
                <a:hueOff val="0"/>
                <a:satOff val="0"/>
                <a:lumOff val="0"/>
                <a:alphaOff val="0"/>
                <a:tint val="98000"/>
                <a:shade val="25000"/>
                <a:satMod val="250000"/>
              </a:schemeClr>
            </a:gs>
            <a:gs pos="68000">
              <a:schemeClr val="accent1">
                <a:hueOff val="0"/>
                <a:satOff val="0"/>
                <a:lumOff val="0"/>
                <a:alphaOff val="0"/>
                <a:tint val="86000"/>
                <a:satMod val="115000"/>
              </a:schemeClr>
            </a:gs>
            <a:gs pos="100000">
              <a:schemeClr val="accent1">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8415" tIns="18415" rIns="18415" bIns="1841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900" b="0" i="0" u="none" strike="noStrike" kern="1200" cap="none" normalizeH="0" baseline="0" dirty="0" smtClean="0">
              <a:ln/>
              <a:solidFill>
                <a:schemeClr val="tx1"/>
              </a:solidFill>
              <a:effectLst/>
              <a:latin typeface="Arial" pitchFamily="34" charset="0"/>
              <a:cs typeface="Arial" pitchFamily="34" charset="0"/>
            </a:rPr>
            <a:t>الأحمال</a:t>
          </a:r>
          <a:endParaRPr kumimoji="0" lang="en-US" sz="2900" b="0" i="0" u="none" strike="noStrike" kern="1200" cap="none" normalizeH="0" baseline="0" dirty="0" smtClean="0">
            <a:ln/>
            <a:solidFill>
              <a:schemeClr val="tx1"/>
            </a:solidFill>
            <a:effectLst/>
            <a:latin typeface="Arial" pitchFamily="34" charset="0"/>
            <a:cs typeface="Arial" pitchFamily="34" charset="0"/>
          </a:endParaRPr>
        </a:p>
      </dsp:txBody>
      <dsp:txXfrm>
        <a:off x="3942054" y="440051"/>
        <a:ext cx="1559904" cy="779952"/>
      </dsp:txXfrm>
    </dsp:sp>
    <dsp:sp modelId="{D0A7D004-CD0D-4E87-B964-3FC7DE8CE96F}">
      <dsp:nvSpPr>
        <dsp:cNvPr id="0" name=""/>
        <dsp:cNvSpPr/>
      </dsp:nvSpPr>
      <dsp:spPr>
        <a:xfrm>
          <a:off x="1759638" y="1547583"/>
          <a:ext cx="1933923" cy="802235"/>
        </a:xfrm>
        <a:prstGeom prst="rect">
          <a:avLst/>
        </a:prstGeom>
        <a:gradFill rotWithShape="0">
          <a:gsLst>
            <a:gs pos="0">
              <a:schemeClr val="accent2">
                <a:hueOff val="0"/>
                <a:satOff val="0"/>
                <a:lumOff val="0"/>
                <a:alphaOff val="0"/>
                <a:tint val="98000"/>
                <a:shade val="25000"/>
                <a:satMod val="250000"/>
              </a:schemeClr>
            </a:gs>
            <a:gs pos="68000">
              <a:schemeClr val="accent2">
                <a:hueOff val="0"/>
                <a:satOff val="0"/>
                <a:lumOff val="0"/>
                <a:alphaOff val="0"/>
                <a:tint val="86000"/>
                <a:satMod val="115000"/>
              </a:schemeClr>
            </a:gs>
            <a:gs pos="100000">
              <a:schemeClr val="accent2">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satMod val="105000"/>
              <a:alpha val="48000"/>
            </a:scheme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8415" tIns="18415" rIns="18415" bIns="1841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900" b="0" i="0" u="none" strike="noStrike" kern="1200" cap="none" normalizeH="0" baseline="0" dirty="0" smtClean="0">
              <a:ln/>
              <a:solidFill>
                <a:schemeClr val="tx1"/>
              </a:solidFill>
              <a:effectLst/>
              <a:latin typeface="Arial" pitchFamily="34" charset="0"/>
              <a:cs typeface="Arial" pitchFamily="34" charset="0"/>
            </a:rPr>
            <a:t>الأحمال البيئية</a:t>
          </a:r>
          <a:endParaRPr kumimoji="0" lang="en-US" sz="2900" b="0" i="0" u="none" strike="noStrike" kern="1200" cap="none" normalizeH="0" baseline="0" dirty="0" smtClean="0">
            <a:ln/>
            <a:solidFill>
              <a:schemeClr val="tx1"/>
            </a:solidFill>
            <a:effectLst/>
            <a:latin typeface="Arial" pitchFamily="34" charset="0"/>
            <a:cs typeface="Arial" pitchFamily="34" charset="0"/>
          </a:endParaRPr>
        </a:p>
      </dsp:txBody>
      <dsp:txXfrm>
        <a:off x="1759638" y="1547583"/>
        <a:ext cx="1933923" cy="802235"/>
      </dsp:txXfrm>
    </dsp:sp>
    <dsp:sp modelId="{4E9F585F-A90B-4CEA-A9C3-CB7F0B55922D}">
      <dsp:nvSpPr>
        <dsp:cNvPr id="0" name=""/>
        <dsp:cNvSpPr/>
      </dsp:nvSpPr>
      <dsp:spPr>
        <a:xfrm>
          <a:off x="63468" y="2677399"/>
          <a:ext cx="1559904" cy="779952"/>
        </a:xfrm>
        <a:prstGeom prst="rect">
          <a:avLst/>
        </a:prstGeom>
        <a:gradFill rotWithShape="0">
          <a:gsLst>
            <a:gs pos="0">
              <a:schemeClr val="accent3">
                <a:hueOff val="0"/>
                <a:satOff val="0"/>
                <a:lumOff val="0"/>
                <a:alphaOff val="0"/>
                <a:tint val="98000"/>
                <a:shade val="25000"/>
                <a:satMod val="250000"/>
              </a:schemeClr>
            </a:gs>
            <a:gs pos="68000">
              <a:schemeClr val="accent3">
                <a:hueOff val="0"/>
                <a:satOff val="0"/>
                <a:lumOff val="0"/>
                <a:alphaOff val="0"/>
                <a:tint val="86000"/>
                <a:satMod val="115000"/>
              </a:schemeClr>
            </a:gs>
            <a:gs pos="100000">
              <a:schemeClr val="accent3">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3">
              <a:hueOff val="0"/>
              <a:satOff val="0"/>
              <a:lumOff val="0"/>
              <a:alphaOff val="0"/>
              <a:shade val="9000"/>
              <a:satMod val="105000"/>
              <a:alpha val="48000"/>
            </a:scheme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8415" tIns="18415" rIns="18415" bIns="1841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900" b="0" i="0" u="none" strike="noStrike" kern="1200" cap="none" normalizeH="0" baseline="0" dirty="0" smtClean="0">
              <a:ln/>
              <a:solidFill>
                <a:schemeClr val="tx1"/>
              </a:solidFill>
              <a:effectLst/>
              <a:latin typeface="Arial" pitchFamily="34" charset="0"/>
              <a:cs typeface="Arial" pitchFamily="34" charset="0"/>
            </a:rPr>
            <a:t>أحمال الثلوج</a:t>
          </a:r>
          <a:endParaRPr kumimoji="0" lang="en-US" sz="2900" b="0" i="0" u="none" strike="noStrike" kern="1200" cap="none" normalizeH="0" baseline="0" dirty="0" smtClean="0">
            <a:ln/>
            <a:solidFill>
              <a:schemeClr val="tx1"/>
            </a:solidFill>
            <a:effectLst/>
            <a:latin typeface="Arial" pitchFamily="34" charset="0"/>
            <a:cs typeface="Arial" pitchFamily="34" charset="0"/>
          </a:endParaRPr>
        </a:p>
      </dsp:txBody>
      <dsp:txXfrm>
        <a:off x="63468" y="2677399"/>
        <a:ext cx="1559904" cy="779952"/>
      </dsp:txXfrm>
    </dsp:sp>
    <dsp:sp modelId="{2D2C4F5C-3465-4E1A-888B-15A405F967DE}">
      <dsp:nvSpPr>
        <dsp:cNvPr id="0" name=""/>
        <dsp:cNvSpPr/>
      </dsp:nvSpPr>
      <dsp:spPr>
        <a:xfrm>
          <a:off x="1800329" y="2677399"/>
          <a:ext cx="1731307" cy="779952"/>
        </a:xfrm>
        <a:prstGeom prst="rect">
          <a:avLst/>
        </a:prstGeom>
        <a:gradFill rotWithShape="0">
          <a:gsLst>
            <a:gs pos="0">
              <a:schemeClr val="accent3">
                <a:hueOff val="0"/>
                <a:satOff val="0"/>
                <a:lumOff val="0"/>
                <a:alphaOff val="0"/>
                <a:tint val="98000"/>
                <a:shade val="25000"/>
                <a:satMod val="250000"/>
              </a:schemeClr>
            </a:gs>
            <a:gs pos="68000">
              <a:schemeClr val="accent3">
                <a:hueOff val="0"/>
                <a:satOff val="0"/>
                <a:lumOff val="0"/>
                <a:alphaOff val="0"/>
                <a:tint val="86000"/>
                <a:satMod val="115000"/>
              </a:schemeClr>
            </a:gs>
            <a:gs pos="100000">
              <a:schemeClr val="accent3">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3">
              <a:hueOff val="0"/>
              <a:satOff val="0"/>
              <a:lumOff val="0"/>
              <a:alphaOff val="0"/>
              <a:shade val="9000"/>
              <a:satMod val="105000"/>
              <a:alpha val="48000"/>
            </a:scheme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8415" tIns="18415" rIns="18415" bIns="1841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900" b="0" i="0" u="none" strike="noStrike" kern="1200" cap="none" normalizeH="0" baseline="0" dirty="0" smtClean="0">
              <a:ln/>
              <a:solidFill>
                <a:schemeClr val="tx1"/>
              </a:solidFill>
              <a:effectLst/>
              <a:latin typeface="Arial" pitchFamily="34" charset="0"/>
              <a:cs typeface="Arial" pitchFamily="34" charset="0"/>
            </a:rPr>
            <a:t>أحمال الزلازل</a:t>
          </a:r>
          <a:endParaRPr kumimoji="0" lang="en-US" sz="2900" b="0" i="0" u="none" strike="noStrike" kern="1200" cap="none" normalizeH="0" baseline="0" dirty="0" smtClean="0">
            <a:ln/>
            <a:solidFill>
              <a:schemeClr val="tx1"/>
            </a:solidFill>
            <a:effectLst/>
            <a:latin typeface="Arial" pitchFamily="34" charset="0"/>
            <a:cs typeface="Arial" pitchFamily="34" charset="0"/>
          </a:endParaRPr>
        </a:p>
      </dsp:txBody>
      <dsp:txXfrm>
        <a:off x="1800329" y="2677399"/>
        <a:ext cx="1731307" cy="779952"/>
      </dsp:txXfrm>
    </dsp:sp>
    <dsp:sp modelId="{4EAFB7FE-7368-46EF-98C0-8F50AE6A65FD}">
      <dsp:nvSpPr>
        <dsp:cNvPr id="0" name=""/>
        <dsp:cNvSpPr/>
      </dsp:nvSpPr>
      <dsp:spPr>
        <a:xfrm>
          <a:off x="3859216" y="2677399"/>
          <a:ext cx="1681140" cy="783212"/>
        </a:xfrm>
        <a:prstGeom prst="rect">
          <a:avLst/>
        </a:prstGeom>
        <a:gradFill rotWithShape="0">
          <a:gsLst>
            <a:gs pos="0">
              <a:schemeClr val="accent3">
                <a:hueOff val="0"/>
                <a:satOff val="0"/>
                <a:lumOff val="0"/>
                <a:alphaOff val="0"/>
                <a:tint val="98000"/>
                <a:shade val="25000"/>
                <a:satMod val="250000"/>
              </a:schemeClr>
            </a:gs>
            <a:gs pos="68000">
              <a:schemeClr val="accent3">
                <a:hueOff val="0"/>
                <a:satOff val="0"/>
                <a:lumOff val="0"/>
                <a:alphaOff val="0"/>
                <a:tint val="86000"/>
                <a:satMod val="115000"/>
              </a:schemeClr>
            </a:gs>
            <a:gs pos="100000">
              <a:schemeClr val="accent3">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3">
              <a:hueOff val="0"/>
              <a:satOff val="0"/>
              <a:lumOff val="0"/>
              <a:alphaOff val="0"/>
              <a:shade val="9000"/>
              <a:satMod val="105000"/>
              <a:alpha val="48000"/>
            </a:scheme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8415" tIns="18415" rIns="18415" bIns="1841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900" b="0" i="0" u="none" strike="noStrike" kern="1200" cap="none" normalizeH="0" baseline="0" dirty="0" smtClean="0">
              <a:ln/>
              <a:solidFill>
                <a:schemeClr val="tx1"/>
              </a:solidFill>
              <a:effectLst/>
              <a:latin typeface="Arial" pitchFamily="34" charset="0"/>
              <a:cs typeface="Arial" pitchFamily="34" charset="0"/>
            </a:rPr>
            <a:t>أحمال الرياح</a:t>
          </a:r>
          <a:endParaRPr kumimoji="0" lang="en-US" sz="2900" b="0" i="0" u="none" strike="noStrike" kern="1200" cap="none" normalizeH="0" baseline="0" dirty="0" smtClean="0">
            <a:ln/>
            <a:solidFill>
              <a:schemeClr val="tx1"/>
            </a:solidFill>
            <a:effectLst/>
            <a:latin typeface="Arial" pitchFamily="34" charset="0"/>
            <a:cs typeface="Arial" pitchFamily="34" charset="0"/>
          </a:endParaRPr>
        </a:p>
      </dsp:txBody>
      <dsp:txXfrm>
        <a:off x="3859216" y="2677399"/>
        <a:ext cx="1681140" cy="783212"/>
      </dsp:txXfrm>
    </dsp:sp>
    <dsp:sp modelId="{073B4810-5151-40B1-88A0-6C980C828C45}">
      <dsp:nvSpPr>
        <dsp:cNvPr id="0" name=""/>
        <dsp:cNvSpPr/>
      </dsp:nvSpPr>
      <dsp:spPr>
        <a:xfrm>
          <a:off x="4021142" y="1547583"/>
          <a:ext cx="1766326" cy="894722"/>
        </a:xfrm>
        <a:prstGeom prst="rect">
          <a:avLst/>
        </a:prstGeom>
        <a:gradFill rotWithShape="0">
          <a:gsLst>
            <a:gs pos="0">
              <a:schemeClr val="accent2">
                <a:hueOff val="0"/>
                <a:satOff val="0"/>
                <a:lumOff val="0"/>
                <a:alphaOff val="0"/>
                <a:tint val="98000"/>
                <a:shade val="25000"/>
                <a:satMod val="250000"/>
              </a:schemeClr>
            </a:gs>
            <a:gs pos="68000">
              <a:schemeClr val="accent2">
                <a:hueOff val="0"/>
                <a:satOff val="0"/>
                <a:lumOff val="0"/>
                <a:alphaOff val="0"/>
                <a:tint val="86000"/>
                <a:satMod val="115000"/>
              </a:schemeClr>
            </a:gs>
            <a:gs pos="100000">
              <a:schemeClr val="accent2">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satMod val="105000"/>
              <a:alpha val="48000"/>
            </a:scheme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8415" tIns="18415" rIns="18415" bIns="1841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900" b="0" i="0" u="none" strike="noStrike" kern="1200" cap="none" normalizeH="0" baseline="0" dirty="0" smtClean="0">
              <a:ln/>
              <a:solidFill>
                <a:schemeClr val="tx1"/>
              </a:solidFill>
              <a:effectLst/>
              <a:latin typeface="Arial" pitchFamily="34" charset="0"/>
              <a:cs typeface="Arial" pitchFamily="34" charset="0"/>
            </a:rPr>
            <a:t>الأحمال الحية</a:t>
          </a:r>
          <a:endParaRPr kumimoji="0" lang="en-US" sz="2900" b="0" i="0" u="none" strike="noStrike" kern="1200" cap="none" normalizeH="0" baseline="0" dirty="0" smtClean="0">
            <a:ln/>
            <a:solidFill>
              <a:schemeClr val="tx1"/>
            </a:solidFill>
            <a:effectLst/>
            <a:latin typeface="Arial" pitchFamily="34" charset="0"/>
            <a:cs typeface="Arial" pitchFamily="34" charset="0"/>
          </a:endParaRPr>
        </a:p>
      </dsp:txBody>
      <dsp:txXfrm>
        <a:off x="4021142" y="1547583"/>
        <a:ext cx="1766326" cy="894722"/>
      </dsp:txXfrm>
    </dsp:sp>
    <dsp:sp modelId="{F021A06B-743C-4DAE-8489-AB463C679F9F}">
      <dsp:nvSpPr>
        <dsp:cNvPr id="0" name=""/>
        <dsp:cNvSpPr/>
      </dsp:nvSpPr>
      <dsp:spPr>
        <a:xfrm>
          <a:off x="6115049" y="1547583"/>
          <a:ext cx="1719951" cy="824206"/>
        </a:xfrm>
        <a:prstGeom prst="rect">
          <a:avLst/>
        </a:prstGeom>
        <a:gradFill rotWithShape="0">
          <a:gsLst>
            <a:gs pos="0">
              <a:schemeClr val="accent2">
                <a:hueOff val="0"/>
                <a:satOff val="0"/>
                <a:lumOff val="0"/>
                <a:alphaOff val="0"/>
                <a:tint val="98000"/>
                <a:shade val="25000"/>
                <a:satMod val="250000"/>
              </a:schemeClr>
            </a:gs>
            <a:gs pos="68000">
              <a:schemeClr val="accent2">
                <a:hueOff val="0"/>
                <a:satOff val="0"/>
                <a:lumOff val="0"/>
                <a:alphaOff val="0"/>
                <a:tint val="86000"/>
                <a:satMod val="115000"/>
              </a:schemeClr>
            </a:gs>
            <a:gs pos="100000">
              <a:schemeClr val="accent2">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satMod val="105000"/>
              <a:alpha val="48000"/>
            </a:scheme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8415" tIns="18415" rIns="18415" bIns="1841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900" b="0" i="0" u="none" strike="noStrike" kern="1200" cap="none" normalizeH="0" baseline="0" dirty="0" smtClean="0">
              <a:ln/>
              <a:solidFill>
                <a:schemeClr val="tx1"/>
              </a:solidFill>
              <a:effectLst/>
              <a:latin typeface="Arial" pitchFamily="34" charset="0"/>
              <a:cs typeface="Arial" pitchFamily="34" charset="0"/>
            </a:rPr>
            <a:t>الأحمال الميتة</a:t>
          </a:r>
          <a:endParaRPr kumimoji="0" lang="en-US" sz="2900" b="0" i="0" u="none" strike="noStrike" kern="1200" cap="none" normalizeH="0" baseline="0" dirty="0" smtClean="0">
            <a:ln/>
            <a:solidFill>
              <a:schemeClr val="tx1"/>
            </a:solidFill>
            <a:effectLst/>
            <a:latin typeface="Arial" pitchFamily="34" charset="0"/>
            <a:cs typeface="Arial" pitchFamily="34" charset="0"/>
          </a:endParaRPr>
        </a:p>
      </dsp:txBody>
      <dsp:txXfrm>
        <a:off x="6115049" y="1547583"/>
        <a:ext cx="1719951" cy="824206"/>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64.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68.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70.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image" Target="../media/image38.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image" Target="../media/image41.wmf"/><Relationship Id="rId5" Type="http://schemas.openxmlformats.org/officeDocument/2006/relationships/image" Target="../media/image45.wmf"/><Relationship Id="rId4" Type="http://schemas.openxmlformats.org/officeDocument/2006/relationships/image" Target="../media/image44.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image" Target="../media/image4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5.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7.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image" Target="../media/image6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97284"/>
          </a:xfrm>
          <a:prstGeom prst="rect">
            <a:avLst/>
          </a:prstGeom>
        </p:spPr>
        <p:txBody>
          <a:bodyPr vert="horz" lIns="91440" tIns="45720" rIns="91440" bIns="45720" rtlCol="1"/>
          <a:lstStyle>
            <a:lvl1pPr algn="r">
              <a:defRPr sz="1200"/>
            </a:lvl1pPr>
          </a:lstStyle>
          <a:p>
            <a:endParaRPr lang="ar-SA" dirty="0"/>
          </a:p>
        </p:txBody>
      </p:sp>
      <p:sp>
        <p:nvSpPr>
          <p:cNvPr id="3" name="عنصر نائب للتاريخ 2"/>
          <p:cNvSpPr>
            <a:spLocks noGrp="1"/>
          </p:cNvSpPr>
          <p:nvPr>
            <p:ph type="dt" sz="quarter" idx="1"/>
          </p:nvPr>
        </p:nvSpPr>
        <p:spPr>
          <a:xfrm>
            <a:off x="1588" y="0"/>
            <a:ext cx="2971800" cy="497284"/>
          </a:xfrm>
          <a:prstGeom prst="rect">
            <a:avLst/>
          </a:prstGeom>
        </p:spPr>
        <p:txBody>
          <a:bodyPr vert="horz" lIns="91440" tIns="45720" rIns="91440" bIns="45720" rtlCol="1"/>
          <a:lstStyle>
            <a:lvl1pPr algn="l">
              <a:defRPr sz="1200"/>
            </a:lvl1pPr>
          </a:lstStyle>
          <a:p>
            <a:fld id="{B5D23BFC-033F-422A-A1B0-3E7CF07B2C7A}" type="datetimeFigureOut">
              <a:rPr lang="ar-SA" smtClean="0"/>
              <a:pPr/>
              <a:t>07/07/1432</a:t>
            </a:fld>
            <a:endParaRPr lang="ar-SA" dirty="0"/>
          </a:p>
        </p:txBody>
      </p:sp>
      <p:sp>
        <p:nvSpPr>
          <p:cNvPr id="4" name="عنصر نائب للتذييل 3"/>
          <p:cNvSpPr>
            <a:spLocks noGrp="1"/>
          </p:cNvSpPr>
          <p:nvPr>
            <p:ph type="ftr" sz="quarter" idx="2"/>
          </p:nvPr>
        </p:nvSpPr>
        <p:spPr>
          <a:xfrm>
            <a:off x="3886200" y="9446678"/>
            <a:ext cx="2971800" cy="497284"/>
          </a:xfrm>
          <a:prstGeom prst="rect">
            <a:avLst/>
          </a:prstGeom>
        </p:spPr>
        <p:txBody>
          <a:bodyPr vert="horz" lIns="91440" tIns="45720" rIns="91440" bIns="45720" rtlCol="1" anchor="b"/>
          <a:lstStyle>
            <a:lvl1pPr algn="r">
              <a:defRPr sz="1200"/>
            </a:lvl1pPr>
          </a:lstStyle>
          <a:p>
            <a:endParaRPr lang="ar-SA" dirty="0"/>
          </a:p>
        </p:txBody>
      </p:sp>
      <p:sp>
        <p:nvSpPr>
          <p:cNvPr id="5" name="عنصر نائب لرقم الشريحة 4"/>
          <p:cNvSpPr>
            <a:spLocks noGrp="1"/>
          </p:cNvSpPr>
          <p:nvPr>
            <p:ph type="sldNum" sz="quarter" idx="3"/>
          </p:nvPr>
        </p:nvSpPr>
        <p:spPr>
          <a:xfrm>
            <a:off x="1588" y="9446678"/>
            <a:ext cx="2971800" cy="497284"/>
          </a:xfrm>
          <a:prstGeom prst="rect">
            <a:avLst/>
          </a:prstGeom>
        </p:spPr>
        <p:txBody>
          <a:bodyPr vert="horz" lIns="91440" tIns="45720" rIns="91440" bIns="45720" rtlCol="1" anchor="b"/>
          <a:lstStyle>
            <a:lvl1pPr algn="l">
              <a:defRPr sz="1200"/>
            </a:lvl1pPr>
          </a:lstStyle>
          <a:p>
            <a:fld id="{A64FE374-BDFF-4E5A-B438-E3387C103C17}" type="slidenum">
              <a:rPr lang="ar-SA" smtClean="0"/>
              <a:pPr/>
              <a:t>‹#›</a:t>
            </a:fld>
            <a:endParaRPr lang="ar-SA"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97284"/>
          </a:xfrm>
          <a:prstGeom prst="rect">
            <a:avLst/>
          </a:prstGeom>
        </p:spPr>
        <p:txBody>
          <a:bodyPr vert="horz" lIns="91440" tIns="45720" rIns="91440" bIns="45720" rtlCol="1"/>
          <a:lstStyle>
            <a:lvl1pPr algn="r">
              <a:defRPr sz="1200"/>
            </a:lvl1pPr>
          </a:lstStyle>
          <a:p>
            <a:endParaRPr lang="ar-SA" dirty="0"/>
          </a:p>
        </p:txBody>
      </p:sp>
      <p:sp>
        <p:nvSpPr>
          <p:cNvPr id="3" name="عنصر نائب للتاريخ 2"/>
          <p:cNvSpPr>
            <a:spLocks noGrp="1"/>
          </p:cNvSpPr>
          <p:nvPr>
            <p:ph type="dt" idx="1"/>
          </p:nvPr>
        </p:nvSpPr>
        <p:spPr>
          <a:xfrm>
            <a:off x="1588" y="0"/>
            <a:ext cx="2971800" cy="497284"/>
          </a:xfrm>
          <a:prstGeom prst="rect">
            <a:avLst/>
          </a:prstGeom>
        </p:spPr>
        <p:txBody>
          <a:bodyPr vert="horz" lIns="91440" tIns="45720" rIns="91440" bIns="45720" rtlCol="1"/>
          <a:lstStyle>
            <a:lvl1pPr algn="l">
              <a:defRPr sz="1200"/>
            </a:lvl1pPr>
          </a:lstStyle>
          <a:p>
            <a:fld id="{A7AE4640-954B-4CDF-A7CE-83CA5B02477C}" type="datetimeFigureOut">
              <a:rPr lang="ar-SA" smtClean="0"/>
              <a:pPr/>
              <a:t>07/07/1432</a:t>
            </a:fld>
            <a:endParaRPr lang="ar-SA" dirty="0"/>
          </a:p>
        </p:txBody>
      </p:sp>
      <p:sp>
        <p:nvSpPr>
          <p:cNvPr id="4" name="عنصر نائب لصورة الشريحة 3"/>
          <p:cNvSpPr>
            <a:spLocks noGrp="1" noRot="1" noChangeAspect="1"/>
          </p:cNvSpPr>
          <p:nvPr>
            <p:ph type="sldImg" idx="2"/>
          </p:nvPr>
        </p:nvSpPr>
        <p:spPr>
          <a:xfrm>
            <a:off x="942975" y="746125"/>
            <a:ext cx="4972050" cy="3729038"/>
          </a:xfrm>
          <a:prstGeom prst="rect">
            <a:avLst/>
          </a:prstGeom>
          <a:noFill/>
          <a:ln w="12700">
            <a:solidFill>
              <a:prstClr val="black"/>
            </a:solidFill>
          </a:ln>
        </p:spPr>
        <p:txBody>
          <a:bodyPr vert="horz" lIns="91440" tIns="45720" rIns="91440" bIns="45720" rtlCol="1" anchor="ctr"/>
          <a:lstStyle/>
          <a:p>
            <a:endParaRPr lang="ar-SA" dirty="0"/>
          </a:p>
        </p:txBody>
      </p:sp>
      <p:sp>
        <p:nvSpPr>
          <p:cNvPr id="5" name="عنصر نائب للملاحظات 4"/>
          <p:cNvSpPr>
            <a:spLocks noGrp="1"/>
          </p:cNvSpPr>
          <p:nvPr>
            <p:ph type="body" sz="quarter" idx="3"/>
          </p:nvPr>
        </p:nvSpPr>
        <p:spPr>
          <a:xfrm>
            <a:off x="685800" y="4724202"/>
            <a:ext cx="5486400" cy="447556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9446678"/>
            <a:ext cx="2971800" cy="497284"/>
          </a:xfrm>
          <a:prstGeom prst="rect">
            <a:avLst/>
          </a:prstGeom>
        </p:spPr>
        <p:txBody>
          <a:bodyPr vert="horz" lIns="91440" tIns="45720" rIns="91440" bIns="45720" rtlCol="1" anchor="b"/>
          <a:lstStyle>
            <a:lvl1pPr algn="r">
              <a:defRPr sz="1200"/>
            </a:lvl1pPr>
          </a:lstStyle>
          <a:p>
            <a:endParaRPr lang="ar-SA" dirty="0"/>
          </a:p>
        </p:txBody>
      </p:sp>
      <p:sp>
        <p:nvSpPr>
          <p:cNvPr id="7" name="عنصر نائب لرقم الشريحة 6"/>
          <p:cNvSpPr>
            <a:spLocks noGrp="1"/>
          </p:cNvSpPr>
          <p:nvPr>
            <p:ph type="sldNum" sz="quarter" idx="5"/>
          </p:nvPr>
        </p:nvSpPr>
        <p:spPr>
          <a:xfrm>
            <a:off x="1588" y="9446678"/>
            <a:ext cx="2971800" cy="497284"/>
          </a:xfrm>
          <a:prstGeom prst="rect">
            <a:avLst/>
          </a:prstGeom>
        </p:spPr>
        <p:txBody>
          <a:bodyPr vert="horz" lIns="91440" tIns="45720" rIns="91440" bIns="45720" rtlCol="1" anchor="b"/>
          <a:lstStyle>
            <a:lvl1pPr algn="l">
              <a:defRPr sz="1200"/>
            </a:lvl1pPr>
          </a:lstStyle>
          <a:p>
            <a:fld id="{7632C974-6D3E-4B6B-B3C5-FA8D7BCF6E8F}" type="slidenum">
              <a:rPr lang="ar-SA" smtClean="0"/>
              <a:pPr/>
              <a:t>‹#›</a:t>
            </a:fld>
            <a:endParaRPr lang="ar-SA" dirty="0"/>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sz="1400" b="1" dirty="0" smtClean="0">
                <a:solidFill>
                  <a:srgbClr val="FF0000"/>
                </a:solidFill>
              </a:rPr>
              <a:t>آخر</a:t>
            </a:r>
            <a:r>
              <a:rPr lang="ar-SA" sz="1400" b="1" baseline="0" dirty="0" smtClean="0">
                <a:solidFill>
                  <a:srgbClr val="FF0000"/>
                </a:solidFill>
              </a:rPr>
              <a:t> </a:t>
            </a:r>
            <a:r>
              <a:rPr lang="ar-SA" sz="1400" b="1" baseline="0" dirty="0" err="1" smtClean="0">
                <a:solidFill>
                  <a:srgbClr val="FF0000"/>
                </a:solidFill>
              </a:rPr>
              <a:t>نسحة</a:t>
            </a:r>
            <a:r>
              <a:rPr lang="ar-SA" sz="1400" b="1" baseline="0" dirty="0" smtClean="0">
                <a:solidFill>
                  <a:srgbClr val="FF0000"/>
                </a:solidFill>
              </a:rPr>
              <a:t> معدلة</a:t>
            </a:r>
            <a:endParaRPr lang="ar-SA" sz="1400" b="1" dirty="0">
              <a:solidFill>
                <a:srgbClr val="FF0000"/>
              </a:solidFill>
            </a:endParaRPr>
          </a:p>
        </p:txBody>
      </p:sp>
      <p:sp>
        <p:nvSpPr>
          <p:cNvPr id="4" name="عنصر نائب لرقم الشريحة 3"/>
          <p:cNvSpPr>
            <a:spLocks noGrp="1"/>
          </p:cNvSpPr>
          <p:nvPr>
            <p:ph type="sldNum" sz="quarter" idx="10"/>
          </p:nvPr>
        </p:nvSpPr>
        <p:spPr/>
        <p:txBody>
          <a:bodyPr/>
          <a:lstStyle/>
          <a:p>
            <a:fld id="{7632C974-6D3E-4B6B-B3C5-FA8D7BCF6E8F}" type="slidenum">
              <a:rPr lang="ar-SA" smtClean="0"/>
              <a:pPr/>
              <a:t>1</a:t>
            </a:fld>
            <a:endParaRPr lang="ar-SA"/>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7632C974-6D3E-4B6B-B3C5-FA8D7BCF6E8F}" type="slidenum">
              <a:rPr lang="ar-SA" smtClean="0"/>
              <a:pPr/>
              <a:t>16</a:t>
            </a:fld>
            <a:endParaRPr lang="ar-SA"/>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7632C974-6D3E-4B6B-B3C5-FA8D7BCF6E8F}" type="slidenum">
              <a:rPr lang="ar-SA" smtClean="0"/>
              <a:pPr/>
              <a:t>17</a:t>
            </a:fld>
            <a:endParaRPr lang="ar-SA"/>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7632C974-6D3E-4B6B-B3C5-FA8D7BCF6E8F}" type="slidenum">
              <a:rPr lang="ar-SA" smtClean="0"/>
              <a:pPr/>
              <a:t>18</a:t>
            </a:fld>
            <a:endParaRPr lang="ar-SA"/>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JO" dirty="0"/>
          </a:p>
        </p:txBody>
      </p:sp>
      <p:sp>
        <p:nvSpPr>
          <p:cNvPr id="4" name="عنصر نائب لرقم الشريحة 3"/>
          <p:cNvSpPr>
            <a:spLocks noGrp="1"/>
          </p:cNvSpPr>
          <p:nvPr>
            <p:ph type="sldNum" sz="quarter" idx="10"/>
          </p:nvPr>
        </p:nvSpPr>
        <p:spPr/>
        <p:txBody>
          <a:bodyPr/>
          <a:lstStyle/>
          <a:p>
            <a:fld id="{7632C974-6D3E-4B6B-B3C5-FA8D7BCF6E8F}" type="slidenum">
              <a:rPr lang="ar-SA" smtClean="0"/>
              <a:pPr/>
              <a:t>43</a:t>
            </a:fld>
            <a:endParaRPr lang="ar-SA"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7632C974-6D3E-4B6B-B3C5-FA8D7BCF6E8F}" type="slidenum">
              <a:rPr lang="ar-SA" smtClean="0"/>
              <a:pPr/>
              <a:t>8</a:t>
            </a:fld>
            <a:endParaRPr lang="ar-SA"/>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7632C974-6D3E-4B6B-B3C5-FA8D7BCF6E8F}" type="slidenum">
              <a:rPr lang="ar-SA" smtClean="0"/>
              <a:pPr/>
              <a:t>9</a:t>
            </a:fld>
            <a:endParaRPr lang="ar-SA"/>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7632C974-6D3E-4B6B-B3C5-FA8D7BCF6E8F}" type="slidenum">
              <a:rPr lang="ar-SA" smtClean="0"/>
              <a:pPr/>
              <a:t>10</a:t>
            </a:fld>
            <a:endParaRPr lang="ar-SA"/>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7632C974-6D3E-4B6B-B3C5-FA8D7BCF6E8F}" type="slidenum">
              <a:rPr lang="ar-SA" smtClean="0"/>
              <a:pPr/>
              <a:t>11</a:t>
            </a:fld>
            <a:endParaRPr lang="ar-SA"/>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7632C974-6D3E-4B6B-B3C5-FA8D7BCF6E8F}" type="slidenum">
              <a:rPr lang="ar-SA" smtClean="0"/>
              <a:pPr/>
              <a:t>12</a:t>
            </a:fld>
            <a:endParaRPr lang="ar-SA"/>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7632C974-6D3E-4B6B-B3C5-FA8D7BCF6E8F}" type="slidenum">
              <a:rPr lang="ar-SA" smtClean="0"/>
              <a:pPr/>
              <a:t>13</a:t>
            </a:fld>
            <a:endParaRPr lang="ar-SA"/>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7632C974-6D3E-4B6B-B3C5-FA8D7BCF6E8F}" type="slidenum">
              <a:rPr lang="ar-SA" smtClean="0"/>
              <a:pPr/>
              <a:t>14</a:t>
            </a:fld>
            <a:endParaRPr lang="ar-SA"/>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7632C974-6D3E-4B6B-B3C5-FA8D7BCF6E8F}" type="slidenum">
              <a:rPr lang="ar-SA" smtClean="0"/>
              <a:pPr/>
              <a:t>15</a:t>
            </a:fld>
            <a:endParaRPr lang="ar-S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bg>
      <p:bgRef idx="1002">
        <a:schemeClr val="bg2"/>
      </p:bgRef>
    </p:bg>
    <p:spTree>
      <p:nvGrpSpPr>
        <p:cNvPr id="1" name=""/>
        <p:cNvGrpSpPr/>
        <p:nvPr/>
      </p:nvGrpSpPr>
      <p:grpSpPr>
        <a:xfrm>
          <a:off x="0" y="0"/>
          <a:ext cx="0" cy="0"/>
          <a:chOff x="0" y="0"/>
          <a:chExt cx="0" cy="0"/>
        </a:xfrm>
      </p:grpSpPr>
      <p:sp>
        <p:nvSpPr>
          <p:cNvPr id="9" name="عنوان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17" name="عنوان فرعي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30" name="عنصر نائب للتاريخ 29"/>
          <p:cNvSpPr>
            <a:spLocks noGrp="1"/>
          </p:cNvSpPr>
          <p:nvPr>
            <p:ph type="dt" sz="half" idx="10"/>
          </p:nvPr>
        </p:nvSpPr>
        <p:spPr/>
        <p:txBody>
          <a:bodyPr/>
          <a:lstStyle/>
          <a:p>
            <a:fld id="{BBDF00E5-6C24-4189-B1B6-59DF4E61672E}" type="datetimeFigureOut">
              <a:rPr lang="ar-SA" smtClean="0"/>
              <a:pPr/>
              <a:t>07/07/1432</a:t>
            </a:fld>
            <a:endParaRPr lang="ar-SA" dirty="0"/>
          </a:p>
        </p:txBody>
      </p:sp>
      <p:sp>
        <p:nvSpPr>
          <p:cNvPr id="19" name="عنصر نائب للتذييل 18"/>
          <p:cNvSpPr>
            <a:spLocks noGrp="1"/>
          </p:cNvSpPr>
          <p:nvPr>
            <p:ph type="ftr" sz="quarter" idx="11"/>
          </p:nvPr>
        </p:nvSpPr>
        <p:spPr/>
        <p:txBody>
          <a:bodyPr/>
          <a:lstStyle/>
          <a:p>
            <a:endParaRPr lang="ar-SA" dirty="0"/>
          </a:p>
        </p:txBody>
      </p:sp>
      <p:sp>
        <p:nvSpPr>
          <p:cNvPr id="27" name="عنصر نائب لرقم الشريحة 26"/>
          <p:cNvSpPr>
            <a:spLocks noGrp="1"/>
          </p:cNvSpPr>
          <p:nvPr>
            <p:ph type="sldNum" sz="quarter" idx="12"/>
          </p:nvPr>
        </p:nvSpPr>
        <p:spPr/>
        <p:txBody>
          <a:bodyPr/>
          <a:lstStyle/>
          <a:p>
            <a:fld id="{781DD23F-72E8-4C37-BCC5-78B8F777971D}" type="slidenum">
              <a:rPr lang="ar-SA" smtClean="0"/>
              <a:pPr/>
              <a:t>‹#›</a:t>
            </a:fld>
            <a:endParaRPr lang="ar-SA"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BBDF00E5-6C24-4189-B1B6-59DF4E61672E}" type="datetimeFigureOut">
              <a:rPr lang="ar-SA" smtClean="0"/>
              <a:pPr/>
              <a:t>07/07/1432</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781DD23F-72E8-4C37-BCC5-78B8F777971D}" type="slidenum">
              <a:rPr lang="ar-SA" smtClean="0"/>
              <a:pPr/>
              <a:t>‹#›</a:t>
            </a:fld>
            <a:endParaRPr lang="ar-S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914401"/>
            <a:ext cx="2057400" cy="5211763"/>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914401"/>
            <a:ext cx="6019800" cy="5211763"/>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BBDF00E5-6C24-4189-B1B6-59DF4E61672E}" type="datetimeFigureOut">
              <a:rPr lang="ar-SA" smtClean="0"/>
              <a:pPr/>
              <a:t>07/07/1432</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781DD23F-72E8-4C37-BCC5-78B8F777971D}" type="slidenum">
              <a:rPr lang="ar-SA" smtClean="0"/>
              <a:pPr/>
              <a:t>‹#›</a:t>
            </a:fld>
            <a:endParaRPr lang="ar-SA"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BBDF00E5-6C24-4189-B1B6-59DF4E61672E}" type="datetimeFigureOut">
              <a:rPr lang="ar-SA" smtClean="0"/>
              <a:pPr/>
              <a:t>07/07/1432</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781DD23F-72E8-4C37-BCC5-78B8F777971D}" type="slidenum">
              <a:rPr lang="ar-SA" smtClean="0"/>
              <a:pPr/>
              <a:t>‹#›</a:t>
            </a:fld>
            <a:endParaRPr lang="ar-SA"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2">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BBDF00E5-6C24-4189-B1B6-59DF4E61672E}" type="datetimeFigureOut">
              <a:rPr lang="ar-SA" smtClean="0"/>
              <a:pPr/>
              <a:t>07/07/1432</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781DD23F-72E8-4C37-BCC5-78B8F777971D}" type="slidenum">
              <a:rPr lang="ar-SA" smtClean="0"/>
              <a:pPr/>
              <a:t>‹#›</a:t>
            </a:fld>
            <a:endParaRPr lang="ar-SA"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BBDF00E5-6C24-4189-B1B6-59DF4E61672E}" type="datetimeFigureOut">
              <a:rPr lang="ar-SA" smtClean="0"/>
              <a:pPr/>
              <a:t>07/07/1432</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781DD23F-72E8-4C37-BCC5-78B8F777971D}" type="slidenum">
              <a:rPr lang="ar-SA" smtClean="0"/>
              <a:pPr/>
              <a:t>‹#›</a:t>
            </a:fld>
            <a:endParaRPr lang="ar-SA"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tIns="45720" anchor="b"/>
          <a:lstStyle>
            <a:lvl1pPr>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p>
            <a:fld id="{BBDF00E5-6C24-4189-B1B6-59DF4E61672E}" type="datetimeFigureOut">
              <a:rPr lang="ar-SA" smtClean="0"/>
              <a:pPr/>
              <a:t>07/07/1432</a:t>
            </a:fld>
            <a:endParaRPr lang="ar-SA" dirty="0"/>
          </a:p>
        </p:txBody>
      </p:sp>
      <p:sp>
        <p:nvSpPr>
          <p:cNvPr id="8" name="عنصر نائب للتذييل 7"/>
          <p:cNvSpPr>
            <a:spLocks noGrp="1"/>
          </p:cNvSpPr>
          <p:nvPr>
            <p:ph type="ftr" sz="quarter" idx="11"/>
          </p:nvPr>
        </p:nvSpPr>
        <p:spPr/>
        <p:txBody>
          <a:bodyPr/>
          <a:lstStyle/>
          <a:p>
            <a:endParaRPr lang="ar-SA" dirty="0"/>
          </a:p>
        </p:txBody>
      </p:sp>
      <p:sp>
        <p:nvSpPr>
          <p:cNvPr id="9" name="عنصر نائب لرقم الشريحة 8"/>
          <p:cNvSpPr>
            <a:spLocks noGrp="1"/>
          </p:cNvSpPr>
          <p:nvPr>
            <p:ph type="sldNum" sz="quarter" idx="12"/>
          </p:nvPr>
        </p:nvSpPr>
        <p:spPr/>
        <p:txBody>
          <a:bodyPr/>
          <a:lstStyle/>
          <a:p>
            <a:fld id="{781DD23F-72E8-4C37-BCC5-78B8F777971D}" type="slidenum">
              <a:rPr lang="ar-SA" smtClean="0"/>
              <a:pPr/>
              <a:t>‹#›</a:t>
            </a:fld>
            <a:endParaRPr lang="ar-SA"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fld id="{BBDF00E5-6C24-4189-B1B6-59DF4E61672E}" type="datetimeFigureOut">
              <a:rPr lang="ar-SA" smtClean="0"/>
              <a:pPr/>
              <a:t>07/07/1432</a:t>
            </a:fld>
            <a:endParaRPr lang="ar-SA" dirty="0"/>
          </a:p>
        </p:txBody>
      </p:sp>
      <p:sp>
        <p:nvSpPr>
          <p:cNvPr id="4" name="عنصر نائب للتذييل 3"/>
          <p:cNvSpPr>
            <a:spLocks noGrp="1"/>
          </p:cNvSpPr>
          <p:nvPr>
            <p:ph type="ftr" sz="quarter" idx="11"/>
          </p:nvPr>
        </p:nvSpPr>
        <p:spPr/>
        <p:txBody>
          <a:bodyPr/>
          <a:lstStyle/>
          <a:p>
            <a:endParaRPr lang="ar-SA" dirty="0"/>
          </a:p>
        </p:txBody>
      </p:sp>
      <p:sp>
        <p:nvSpPr>
          <p:cNvPr id="5" name="عنصر نائب لرقم الشريحة 4"/>
          <p:cNvSpPr>
            <a:spLocks noGrp="1"/>
          </p:cNvSpPr>
          <p:nvPr>
            <p:ph type="sldNum" sz="quarter" idx="12"/>
          </p:nvPr>
        </p:nvSpPr>
        <p:spPr/>
        <p:txBody>
          <a:bodyPr/>
          <a:lstStyle/>
          <a:p>
            <a:fld id="{781DD23F-72E8-4C37-BCC5-78B8F777971D}" type="slidenum">
              <a:rPr lang="ar-SA" smtClean="0"/>
              <a:pPr/>
              <a:t>‹#›</a:t>
            </a:fld>
            <a:endParaRPr lang="ar-SA"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BBDF00E5-6C24-4189-B1B6-59DF4E61672E}" type="datetimeFigureOut">
              <a:rPr lang="ar-SA" smtClean="0"/>
              <a:pPr/>
              <a:t>07/07/1432</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p:txBody>
          <a:bodyPr/>
          <a:lstStyle/>
          <a:p>
            <a:fld id="{781DD23F-72E8-4C37-BCC5-78B8F777971D}" type="slidenum">
              <a:rPr lang="ar-SA" smtClean="0"/>
              <a:pPr/>
              <a:t>‹#›</a:t>
            </a:fld>
            <a:endParaRPr lang="ar-S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BBDF00E5-6C24-4189-B1B6-59DF4E61672E}" type="datetimeFigureOut">
              <a:rPr lang="ar-SA" smtClean="0"/>
              <a:pPr/>
              <a:t>07/07/1432</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781DD23F-72E8-4C37-BCC5-78B8F777971D}" type="slidenum">
              <a:rPr lang="ar-SA" smtClean="0"/>
              <a:pPr/>
              <a:t>‹#›</a:t>
            </a:fld>
            <a:endParaRPr lang="ar-SA"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9" name="مستطيل ذو زاوية واحدة مخدوشة ودائرية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مثلث قائم الزاوية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عنوان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ar-SA" smtClean="0"/>
              <a:t>انقر لتحرير نمط العنوان الرئيسي</a:t>
            </a:r>
            <a:endParaRPr kumimoji="0" lang="en-US"/>
          </a:p>
        </p:txBody>
      </p:sp>
      <p:sp>
        <p:nvSpPr>
          <p:cNvPr id="4" name="عنصر نائب للنص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BBDF00E5-6C24-4189-B1B6-59DF4E61672E}" type="datetimeFigureOut">
              <a:rPr lang="ar-SA" smtClean="0"/>
              <a:pPr/>
              <a:t>07/07/1432</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a:xfrm>
            <a:off x="8077200" y="6356350"/>
            <a:ext cx="609600" cy="365125"/>
          </a:xfrm>
        </p:spPr>
        <p:txBody>
          <a:bodyPr/>
          <a:lstStyle/>
          <a:p>
            <a:fld id="{781DD23F-72E8-4C37-BCC5-78B8F777971D}" type="slidenum">
              <a:rPr lang="ar-SA" smtClean="0"/>
              <a:pPr/>
              <a:t>‹#›</a:t>
            </a:fld>
            <a:endParaRPr lang="ar-SA" dirty="0"/>
          </a:p>
        </p:txBody>
      </p:sp>
      <p:sp>
        <p:nvSpPr>
          <p:cNvPr id="3" name="عنصر نائب للصورة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ar-SA" dirty="0" smtClean="0"/>
              <a:t>انقر فوق الرمز لإضافة صورة</a:t>
            </a:r>
            <a:endParaRPr kumimoji="0" lang="en-US" dirty="0"/>
          </a:p>
        </p:txBody>
      </p:sp>
      <p:sp>
        <p:nvSpPr>
          <p:cNvPr id="10" name="شكل حر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شكل حر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شكل حر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شكل حر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عنصر نائب للعنوان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ar-SA" smtClean="0"/>
              <a:t>انقر لتحرير نمط العنوان الرئيسي</a:t>
            </a:r>
            <a:endParaRPr kumimoji="0" lang="en-US"/>
          </a:p>
        </p:txBody>
      </p:sp>
      <p:sp>
        <p:nvSpPr>
          <p:cNvPr id="30" name="عنصر نائب للنص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عنصر نائب للتاريخ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BDF00E5-6C24-4189-B1B6-59DF4E61672E}" type="datetimeFigureOut">
              <a:rPr lang="ar-SA" smtClean="0"/>
              <a:pPr/>
              <a:t>07/07/1432</a:t>
            </a:fld>
            <a:endParaRPr lang="ar-SA" dirty="0"/>
          </a:p>
        </p:txBody>
      </p:sp>
      <p:sp>
        <p:nvSpPr>
          <p:cNvPr id="22" name="عنصر نائب للتذييل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ar-SA" dirty="0"/>
          </a:p>
        </p:txBody>
      </p:sp>
      <p:sp>
        <p:nvSpPr>
          <p:cNvPr id="18" name="عنصر نائب لرقم الشريحة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81DD23F-72E8-4C37-BCC5-78B8F777971D}" type="slidenum">
              <a:rPr lang="ar-SA" smtClean="0"/>
              <a:pPr/>
              <a:t>‹#›</a:t>
            </a:fld>
            <a:endParaRPr lang="ar-SA" dirty="0"/>
          </a:p>
        </p:txBody>
      </p:sp>
      <p:grpSp>
        <p:nvGrpSpPr>
          <p:cNvPr id="2" name="مجموعة 1"/>
          <p:cNvGrpSpPr/>
          <p:nvPr/>
        </p:nvGrpSpPr>
        <p:grpSpPr>
          <a:xfrm>
            <a:off x="-19017" y="202408"/>
            <a:ext cx="9180548" cy="649224"/>
            <a:chOff x="-19045" y="216550"/>
            <a:chExt cx="9180548" cy="649224"/>
          </a:xfrm>
        </p:grpSpPr>
        <p:sp>
          <p:nvSpPr>
            <p:cNvPr id="12" name="شكل حر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شكل حر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4.gif"/><Relationship Id="rId5" Type="http://schemas.openxmlformats.org/officeDocument/2006/relationships/oleObject" Target="../embeddings/oleObject1.bin"/><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4.gif"/><Relationship Id="rId4" Type="http://schemas.openxmlformats.org/officeDocument/2006/relationships/image" Target="../media/image6.gif"/></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6.gif"/></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6.gif"/></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6.gif"/></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6.gif"/></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6.gif"/></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6.gif"/></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6.gif"/></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6.gif"/></Relationships>
</file>

<file path=ppt/slides/_rels/slide19.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jpeg"/><Relationship Id="rId1" Type="http://schemas.openxmlformats.org/officeDocument/2006/relationships/slideLayout" Target="../slideLayouts/slideLayout6.xml"/><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6.gif"/><Relationship Id="rId7" Type="http://schemas.openxmlformats.org/officeDocument/2006/relationships/diagramColors" Target="../diagrams/colors1.xml"/><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6.gif"/><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6.gif"/><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jpeg"/><Relationship Id="rId1" Type="http://schemas.openxmlformats.org/officeDocument/2006/relationships/slideLayout" Target="../slideLayouts/slideLayout6.xml"/><Relationship Id="rId4" Type="http://schemas.openxmlformats.org/officeDocument/2006/relationships/image" Target="../media/image4.gif"/></Relationships>
</file>

<file path=ppt/slides/_rels/slide30.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6.gif"/><Relationship Id="rId5" Type="http://schemas.openxmlformats.org/officeDocument/2006/relationships/image" Target="../media/image30.jpeg"/><Relationship Id="rId4" Type="http://schemas.openxmlformats.org/officeDocument/2006/relationships/oleObject" Target="../embeddings/oleObject3.bin"/></Relationships>
</file>

<file path=ppt/slides/_rels/slide3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 Id="rId4" Type="http://schemas.openxmlformats.org/officeDocument/2006/relationships/image" Target="../media/image6.gif"/></Relationships>
</file>

<file path=ppt/slides/_rels/slide3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6.gif"/><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36.pn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image" Target="../media/image40.png"/><Relationship Id="rId4" Type="http://schemas.openxmlformats.org/officeDocument/2006/relationships/oleObject" Target="../embeddings/oleObject4.bin"/></Relationships>
</file>

<file path=ppt/slides/_rels/slide41.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oleObject" Target="../embeddings/oleObject6.bin"/><Relationship Id="rId7" Type="http://schemas.openxmlformats.org/officeDocument/2006/relationships/oleObject" Target="../embeddings/oleObject9.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8.bin"/><Relationship Id="rId5" Type="http://schemas.openxmlformats.org/officeDocument/2006/relationships/oleObject" Target="../embeddings/oleObject7.bin"/><Relationship Id="rId4" Type="http://schemas.openxmlformats.org/officeDocument/2006/relationships/image" Target="../media/image6.gif"/><Relationship Id="rId9" Type="http://schemas.openxmlformats.org/officeDocument/2006/relationships/image" Target="../media/image46.jpeg"/></Relationships>
</file>

<file path=ppt/slides/_rels/slide4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6.gif"/><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notesSlide" Target="../notesSlides/notesSlide13.xml"/><Relationship Id="rId7" Type="http://schemas.openxmlformats.org/officeDocument/2006/relationships/oleObject" Target="../embeddings/oleObject11.bin"/><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6.gif"/></Relationships>
</file>

<file path=ppt/slides/_rels/slide4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slideLayout" Target="../slideLayouts/slideLayout1.xml"/><Relationship Id="rId1" Type="http://schemas.openxmlformats.org/officeDocument/2006/relationships/vmlDrawing" Target="../drawings/vmlDrawing6.vml"/><Relationship Id="rId4" Type="http://schemas.openxmlformats.org/officeDocument/2006/relationships/oleObject" Target="../embeddings/oleObject13.bin"/></Relationships>
</file>

<file path=ppt/slides/_rels/slide4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6.gif"/><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1.xml"/><Relationship Id="rId1" Type="http://schemas.openxmlformats.org/officeDocument/2006/relationships/vmlDrawing" Target="../drawings/vmlDrawing7.vml"/><Relationship Id="rId5" Type="http://schemas.openxmlformats.org/officeDocument/2006/relationships/image" Target="../media/image56.png"/><Relationship Id="rId4" Type="http://schemas.openxmlformats.org/officeDocument/2006/relationships/image" Target="../media/image6.gif"/></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1.xml"/><Relationship Id="rId1" Type="http://schemas.openxmlformats.org/officeDocument/2006/relationships/vmlDrawing" Target="../drawings/vmlDrawing8.vml"/><Relationship Id="rId5" Type="http://schemas.openxmlformats.org/officeDocument/2006/relationships/image" Target="../media/image58.jpeg"/><Relationship Id="rId4" Type="http://schemas.openxmlformats.org/officeDocument/2006/relationships/image" Target="../media/image6.gif"/></Relationships>
</file>

<file path=ppt/slides/_rels/slide4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6.gi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slideLayout" Target="../slideLayouts/slideLayout1.xml"/><Relationship Id="rId1" Type="http://schemas.openxmlformats.org/officeDocument/2006/relationships/vmlDrawing" Target="../drawings/vmlDrawing9.vml"/><Relationship Id="rId5" Type="http://schemas.openxmlformats.org/officeDocument/2006/relationships/oleObject" Target="../embeddings/oleObject17.bin"/><Relationship Id="rId4" Type="http://schemas.openxmlformats.org/officeDocument/2006/relationships/oleObject" Target="../embeddings/oleObject16.bin"/></Relationships>
</file>

<file path=ppt/slides/_rels/slide5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gif"/><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gif"/><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slideLayout" Target="../slideLayouts/slideLayout1.xml"/><Relationship Id="rId1" Type="http://schemas.openxmlformats.org/officeDocument/2006/relationships/vmlDrawing" Target="../drawings/vmlDrawing10.vml"/><Relationship Id="rId5" Type="http://schemas.openxmlformats.org/officeDocument/2006/relationships/oleObject" Target="../embeddings/oleObject18.bin"/><Relationship Id="rId4" Type="http://schemas.openxmlformats.org/officeDocument/2006/relationships/image" Target="../media/image65.png"/></Relationships>
</file>

<file path=ppt/slides/_rels/slide5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gif"/><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gif"/><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slideLayout" Target="../slideLayouts/slideLayout1.xml"/><Relationship Id="rId1" Type="http://schemas.openxmlformats.org/officeDocument/2006/relationships/vmlDrawing" Target="../drawings/vmlDrawing11.vml"/><Relationship Id="rId5" Type="http://schemas.openxmlformats.org/officeDocument/2006/relationships/oleObject" Target="../embeddings/oleObject19.bin"/><Relationship Id="rId4" Type="http://schemas.openxmlformats.org/officeDocument/2006/relationships/image" Target="../media/image69.jpeg"/></Relationships>
</file>

<file path=ppt/slides/_rels/slide57.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slideLayout" Target="../slideLayouts/slideLayout1.xml"/><Relationship Id="rId1" Type="http://schemas.openxmlformats.org/officeDocument/2006/relationships/vmlDrawing" Target="../drawings/vmlDrawing12.vml"/><Relationship Id="rId5" Type="http://schemas.openxmlformats.org/officeDocument/2006/relationships/image" Target="../media/image71.jpeg"/><Relationship Id="rId4" Type="http://schemas.openxmlformats.org/officeDocument/2006/relationships/oleObject" Target="../embeddings/oleObject20.bin"/></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6.gif"/></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6.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DELL\Desktop\Final Work\خلفيات\free-powerpoint-slides.jpg"/>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sp>
        <p:nvSpPr>
          <p:cNvPr id="2" name="عنوان 1"/>
          <p:cNvSpPr>
            <a:spLocks noGrp="1"/>
          </p:cNvSpPr>
          <p:nvPr>
            <p:ph type="ctrTitle"/>
          </p:nvPr>
        </p:nvSpPr>
        <p:spPr>
          <a:xfrm>
            <a:off x="2971800" y="76200"/>
            <a:ext cx="2670048" cy="457200"/>
          </a:xfrm>
          <a:noFill/>
          <a:ln>
            <a:noFill/>
          </a:ln>
        </p:spPr>
        <p:txBody>
          <a:bodyPr>
            <a:noAutofit/>
          </a:bodyPr>
          <a:lstStyle/>
          <a:p>
            <a:r>
              <a:rPr lang="ar-SA" sz="2400" dirty="0" smtClean="0">
                <a:solidFill>
                  <a:schemeClr val="bg1"/>
                </a:solidFill>
                <a:effectLst>
                  <a:outerShdw blurRad="38100" dist="38100" dir="2700000" algn="tl">
                    <a:srgbClr val="000000">
                      <a:alpha val="43137"/>
                    </a:srgbClr>
                  </a:outerShdw>
                </a:effectLst>
              </a:rPr>
              <a:t>بسم الله الرحمن الرحيم</a:t>
            </a:r>
            <a:endParaRPr lang="ar-SA" sz="2400" dirty="0">
              <a:solidFill>
                <a:schemeClr val="bg1"/>
              </a:solidFill>
              <a:effectLst>
                <a:outerShdw blurRad="38100" dist="38100" dir="2700000" algn="tl">
                  <a:srgbClr val="000000">
                    <a:alpha val="43137"/>
                  </a:srgbClr>
                </a:outerShdw>
              </a:effectLst>
            </a:endParaRPr>
          </a:p>
        </p:txBody>
      </p:sp>
      <p:graphicFrame>
        <p:nvGraphicFramePr>
          <p:cNvPr id="1026" name="Object 2"/>
          <p:cNvGraphicFramePr>
            <a:graphicFrameLocks noChangeAspect="1"/>
          </p:cNvGraphicFramePr>
          <p:nvPr/>
        </p:nvGraphicFramePr>
        <p:xfrm>
          <a:off x="4038600" y="685800"/>
          <a:ext cx="1230026" cy="1219200"/>
        </p:xfrm>
        <a:graphic>
          <a:graphicData uri="http://schemas.openxmlformats.org/presentationml/2006/ole">
            <p:oleObj spid="_x0000_s1026" r:id="rId5" imgW="5247619" imgH="5495238" progId="">
              <p:embed/>
            </p:oleObj>
          </a:graphicData>
        </a:graphic>
      </p:graphicFrame>
      <p:sp>
        <p:nvSpPr>
          <p:cNvPr id="5" name="مربع نص 4"/>
          <p:cNvSpPr txBox="1"/>
          <p:nvPr/>
        </p:nvSpPr>
        <p:spPr>
          <a:xfrm>
            <a:off x="2209800" y="1981200"/>
            <a:ext cx="4724400" cy="1015663"/>
          </a:xfrm>
          <a:prstGeom prst="rect">
            <a:avLst/>
          </a:prstGeom>
          <a:noFill/>
        </p:spPr>
        <p:txBody>
          <a:bodyPr wrap="square" rtlCol="1">
            <a:spAutoFit/>
          </a:bodyPr>
          <a:lstStyle/>
          <a:p>
            <a:pPr algn="ctr"/>
            <a:r>
              <a:rPr lang="ar-SA" sz="20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جامعة بوليتكنك فلسطين</a:t>
            </a:r>
          </a:p>
          <a:p>
            <a:pPr algn="ctr"/>
            <a:r>
              <a:rPr lang="ar-SA" sz="20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كلية الهندسة والتكنولوجيا</a:t>
            </a:r>
          </a:p>
          <a:p>
            <a:pPr algn="ctr"/>
            <a:r>
              <a:rPr lang="ar-SA" sz="20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دائرة الهندسة المدنية والمعمارية</a:t>
            </a:r>
            <a:endParaRPr lang="ar-SA"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6" name="مربع نص 5"/>
          <p:cNvSpPr txBox="1"/>
          <p:nvPr/>
        </p:nvSpPr>
        <p:spPr>
          <a:xfrm>
            <a:off x="0" y="3048000"/>
            <a:ext cx="8839200" cy="954107"/>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1">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ar-SA" sz="2800" b="1" dirty="0" smtClean="0">
                <a:ln w="11430"/>
                <a:solidFill>
                  <a:schemeClr val="bg1"/>
                </a:solidFill>
                <a:effectLst>
                  <a:outerShdw blurRad="50800" dist="39000" dir="5460000" algn="tl">
                    <a:srgbClr val="000000">
                      <a:alpha val="38000"/>
                    </a:srgbClr>
                  </a:outerShdw>
                </a:effectLst>
              </a:rPr>
              <a:t>التصميم الإنشائي </a:t>
            </a:r>
            <a:endParaRPr lang="ar-JO" sz="2800" b="1" dirty="0" smtClean="0">
              <a:ln w="11430"/>
              <a:solidFill>
                <a:schemeClr val="bg1"/>
              </a:solidFill>
              <a:effectLst>
                <a:outerShdw blurRad="50800" dist="39000" dir="5460000" algn="tl">
                  <a:srgbClr val="000000">
                    <a:alpha val="38000"/>
                  </a:srgbClr>
                </a:outerShdw>
              </a:effectLst>
            </a:endParaRPr>
          </a:p>
          <a:p>
            <a:pPr algn="ctr">
              <a:defRPr/>
            </a:pPr>
            <a:r>
              <a:rPr lang="ar-JO" sz="2800" b="1" dirty="0" smtClean="0">
                <a:ln w="11430"/>
                <a:solidFill>
                  <a:schemeClr val="bg1"/>
                </a:solidFill>
                <a:effectLst>
                  <a:outerShdw blurRad="50800" dist="39000" dir="5460000" algn="tl">
                    <a:srgbClr val="000000">
                      <a:alpha val="38000"/>
                    </a:srgbClr>
                  </a:outerShdw>
                </a:effectLst>
              </a:rPr>
              <a:t>لمركز الأبحاث التابع لجامعة بوليتكنك فلسطين</a:t>
            </a:r>
            <a:endParaRPr lang="ar-SA" sz="2800" b="1" dirty="0">
              <a:ln w="11430"/>
              <a:solidFill>
                <a:schemeClr val="bg1"/>
              </a:solidFill>
              <a:effectLst>
                <a:outerShdw blurRad="50800" dist="39000" dir="5460000" algn="tl">
                  <a:srgbClr val="000000">
                    <a:alpha val="38000"/>
                  </a:srgbClr>
                </a:outerShdw>
              </a:effectLst>
            </a:endParaRPr>
          </a:p>
        </p:txBody>
      </p:sp>
      <p:sp>
        <p:nvSpPr>
          <p:cNvPr id="7" name="مربع نص 6"/>
          <p:cNvSpPr txBox="1"/>
          <p:nvPr/>
        </p:nvSpPr>
        <p:spPr>
          <a:xfrm>
            <a:off x="533400" y="4114800"/>
            <a:ext cx="8153400" cy="2246769"/>
          </a:xfrm>
          <a:prstGeom prst="rect">
            <a:avLst/>
          </a:prstGeom>
          <a:noFill/>
          <a:ln>
            <a:noFill/>
          </a:ln>
        </p:spPr>
        <p:txBody>
          <a:bodyPr wrap="square" rtlCol="1">
            <a:spAutoFit/>
          </a:bodyPr>
          <a:lstStyle/>
          <a:p>
            <a:pPr algn="ctr">
              <a:defRPr/>
            </a:pPr>
            <a:r>
              <a:rPr lang="ar-JO" sz="2800" b="1" dirty="0" smtClean="0">
                <a:ln w="11430"/>
                <a:solidFill>
                  <a:schemeClr val="bg1"/>
                </a:solidFill>
                <a:effectLst>
                  <a:outerShdw blurRad="50800" dist="39000" dir="5460000" algn="tl">
                    <a:srgbClr val="000000">
                      <a:alpha val="38000"/>
                    </a:srgbClr>
                  </a:outerShdw>
                </a:effectLst>
              </a:rPr>
              <a:t> </a:t>
            </a:r>
            <a:r>
              <a:rPr lang="ar-SA" sz="2800" b="1" dirty="0" smtClean="0">
                <a:ln w="11430"/>
                <a:solidFill>
                  <a:schemeClr val="bg1"/>
                </a:solidFill>
                <a:effectLst>
                  <a:outerShdw blurRad="50800" dist="39000" dir="5460000" algn="tl">
                    <a:srgbClr val="000000">
                      <a:alpha val="38000"/>
                    </a:srgbClr>
                  </a:outerShdw>
                </a:effectLst>
              </a:rPr>
              <a:t>فريق العمل</a:t>
            </a:r>
          </a:p>
          <a:p>
            <a:pPr algn="ctr">
              <a:defRPr/>
            </a:pPr>
            <a:endParaRPr lang="ar-JO" sz="2800" b="1" dirty="0" smtClean="0">
              <a:ln w="11430"/>
              <a:solidFill>
                <a:schemeClr val="bg1"/>
              </a:solidFill>
              <a:effectLst>
                <a:outerShdw blurRad="50800" dist="39000" dir="5460000" algn="tl">
                  <a:srgbClr val="000000">
                    <a:alpha val="38000"/>
                  </a:srgbClr>
                </a:outerShdw>
              </a:effectLst>
            </a:endParaRPr>
          </a:p>
          <a:p>
            <a:pPr algn="ctr">
              <a:defRPr/>
            </a:pPr>
            <a:endParaRPr lang="ar-JO" sz="2800" b="1" dirty="0" smtClean="0">
              <a:ln w="11430"/>
              <a:solidFill>
                <a:schemeClr val="bg1"/>
              </a:solidFill>
              <a:effectLst>
                <a:outerShdw blurRad="50800" dist="39000" dir="5460000" algn="tl">
                  <a:srgbClr val="000000">
                    <a:alpha val="38000"/>
                  </a:srgbClr>
                </a:outerShdw>
              </a:effectLst>
            </a:endParaRPr>
          </a:p>
          <a:p>
            <a:pPr algn="ctr">
              <a:defRPr/>
            </a:pPr>
            <a:r>
              <a:rPr lang="ar-SA" sz="2800" b="1" dirty="0" smtClean="0">
                <a:ln w="11430"/>
                <a:solidFill>
                  <a:schemeClr val="bg1"/>
                </a:solidFill>
                <a:effectLst>
                  <a:outerShdw blurRad="50800" dist="39000" dir="5460000" algn="tl">
                    <a:srgbClr val="000000">
                      <a:alpha val="38000"/>
                    </a:srgbClr>
                  </a:outerShdw>
                </a:effectLst>
              </a:rPr>
              <a:t>إشراف</a:t>
            </a:r>
            <a:endParaRPr lang="ar-JO" sz="2800" b="1" dirty="0" smtClean="0">
              <a:ln w="11430"/>
              <a:solidFill>
                <a:schemeClr val="bg1"/>
              </a:solidFill>
              <a:effectLst>
                <a:outerShdw blurRad="50800" dist="39000" dir="5460000" algn="tl">
                  <a:srgbClr val="000000">
                    <a:alpha val="38000"/>
                  </a:srgbClr>
                </a:outerShdw>
              </a:effectLst>
            </a:endParaRPr>
          </a:p>
          <a:p>
            <a:pPr algn="ctr">
              <a:defRPr/>
            </a:pPr>
            <a:r>
              <a:rPr lang="ar-SA" sz="2800" b="1" dirty="0" smtClean="0">
                <a:ln w="11430"/>
                <a:solidFill>
                  <a:schemeClr val="bg1"/>
                </a:solidFill>
                <a:effectLst>
                  <a:outerShdw blurRad="50800" dist="39000" dir="5460000" algn="tl">
                    <a:srgbClr val="000000">
                      <a:alpha val="38000"/>
                    </a:srgbClr>
                  </a:outerShdw>
                </a:effectLst>
              </a:rPr>
              <a:t> د. </a:t>
            </a:r>
            <a:r>
              <a:rPr lang="ar-JO" sz="2800" b="1" dirty="0" smtClean="0">
                <a:ln w="11430"/>
                <a:solidFill>
                  <a:schemeClr val="bg1"/>
                </a:solidFill>
                <a:effectLst>
                  <a:outerShdw blurRad="50800" dist="39000" dir="5460000" algn="tl">
                    <a:srgbClr val="000000">
                      <a:alpha val="38000"/>
                    </a:srgbClr>
                  </a:outerShdw>
                </a:effectLst>
              </a:rPr>
              <a:t>نافذ ناصر الدين</a:t>
            </a:r>
            <a:endParaRPr lang="ar-SA" sz="2800" b="1" dirty="0">
              <a:solidFill>
                <a:schemeClr val="bg1"/>
              </a:solidFill>
              <a:effectLst>
                <a:outerShdw blurRad="38100" dist="38100" dir="2700000" algn="tl">
                  <a:srgbClr val="000000">
                    <a:alpha val="43137"/>
                  </a:srgbClr>
                </a:outerShdw>
              </a:effectLst>
            </a:endParaRPr>
          </a:p>
        </p:txBody>
      </p:sp>
      <p:pic>
        <p:nvPicPr>
          <p:cNvPr id="10" name="Picture 8" descr="احمد"/>
          <p:cNvPicPr>
            <a:picLocks noChangeAspect="1" noChangeArrowheads="1" noCrop="1"/>
          </p:cNvPicPr>
          <p:nvPr/>
        </p:nvPicPr>
        <p:blipFill>
          <a:blip r:embed="rId6" cstate="print"/>
          <a:srcRect/>
          <a:stretch>
            <a:fillRect/>
          </a:stretch>
        </p:blipFill>
        <p:spPr bwMode="auto">
          <a:xfrm>
            <a:off x="0" y="0"/>
            <a:ext cx="952500" cy="952500"/>
          </a:xfrm>
          <a:prstGeom prst="rect">
            <a:avLst/>
          </a:prstGeom>
          <a:noFill/>
          <a:ln w="9525">
            <a:noFill/>
            <a:miter lim="800000"/>
            <a:headEnd/>
            <a:tailEnd/>
          </a:ln>
        </p:spPr>
      </p:pic>
      <p:pic>
        <p:nvPicPr>
          <p:cNvPr id="13" name="Picture 8" descr="احمد"/>
          <p:cNvPicPr>
            <a:picLocks noChangeAspect="1" noChangeArrowheads="1" noCrop="1"/>
          </p:cNvPicPr>
          <p:nvPr/>
        </p:nvPicPr>
        <p:blipFill>
          <a:blip r:embed="rId6" cstate="print"/>
          <a:srcRect/>
          <a:stretch>
            <a:fillRect/>
          </a:stretch>
        </p:blipFill>
        <p:spPr bwMode="auto">
          <a:xfrm>
            <a:off x="8191500" y="0"/>
            <a:ext cx="952500" cy="952500"/>
          </a:xfrm>
          <a:prstGeom prst="rect">
            <a:avLst/>
          </a:prstGeom>
          <a:noFill/>
          <a:ln w="9525">
            <a:noFill/>
            <a:miter lim="800000"/>
            <a:headEnd/>
            <a:tailEnd/>
          </a:ln>
        </p:spPr>
      </p:pic>
      <p:pic>
        <p:nvPicPr>
          <p:cNvPr id="14" name="Picture 8" descr="احمد"/>
          <p:cNvPicPr>
            <a:picLocks noChangeAspect="1" noChangeArrowheads="1" noCrop="1"/>
          </p:cNvPicPr>
          <p:nvPr/>
        </p:nvPicPr>
        <p:blipFill>
          <a:blip r:embed="rId6" cstate="print"/>
          <a:srcRect/>
          <a:stretch>
            <a:fillRect/>
          </a:stretch>
        </p:blipFill>
        <p:spPr bwMode="auto">
          <a:xfrm>
            <a:off x="8191500" y="5905500"/>
            <a:ext cx="952500" cy="952500"/>
          </a:xfrm>
          <a:prstGeom prst="rect">
            <a:avLst/>
          </a:prstGeom>
          <a:noFill/>
          <a:ln w="9525">
            <a:noFill/>
            <a:miter lim="800000"/>
            <a:headEnd/>
            <a:tailEnd/>
          </a:ln>
        </p:spPr>
      </p:pic>
      <p:pic>
        <p:nvPicPr>
          <p:cNvPr id="15" name="Picture 8" descr="احمد"/>
          <p:cNvPicPr>
            <a:picLocks noChangeAspect="1" noChangeArrowheads="1" noCrop="1"/>
          </p:cNvPicPr>
          <p:nvPr/>
        </p:nvPicPr>
        <p:blipFill>
          <a:blip r:embed="rId6" cstate="print"/>
          <a:srcRect/>
          <a:stretch>
            <a:fillRect/>
          </a:stretch>
        </p:blipFill>
        <p:spPr bwMode="auto">
          <a:xfrm>
            <a:off x="0" y="5905500"/>
            <a:ext cx="952500" cy="952500"/>
          </a:xfrm>
          <a:prstGeom prst="rect">
            <a:avLst/>
          </a:prstGeom>
          <a:noFill/>
          <a:ln w="9525">
            <a:noFill/>
            <a:miter lim="800000"/>
            <a:headEnd/>
            <a:tailEnd/>
          </a:ln>
        </p:spPr>
      </p:pic>
      <p:sp>
        <p:nvSpPr>
          <p:cNvPr id="12" name="مستطيل 11"/>
          <p:cNvSpPr/>
          <p:nvPr/>
        </p:nvSpPr>
        <p:spPr>
          <a:xfrm>
            <a:off x="457200" y="4572000"/>
            <a:ext cx="8153400" cy="830997"/>
          </a:xfrm>
          <a:prstGeom prst="rect">
            <a:avLst/>
          </a:prstGeom>
        </p:spPr>
        <p:txBody>
          <a:bodyPr wrap="square">
            <a:spAutoFit/>
          </a:bodyPr>
          <a:lstStyle/>
          <a:p>
            <a:pPr>
              <a:defRPr/>
            </a:pPr>
            <a:r>
              <a:rPr lang="ar-JO" sz="2400" b="1" dirty="0" smtClean="0">
                <a:ln w="11430"/>
                <a:solidFill>
                  <a:schemeClr val="bg1"/>
                </a:solidFill>
                <a:effectLst>
                  <a:outerShdw blurRad="50800" dist="39000" dir="5460000" algn="tl">
                    <a:srgbClr val="000000">
                      <a:alpha val="38000"/>
                    </a:srgbClr>
                  </a:outerShdw>
                </a:effectLst>
              </a:rPr>
              <a:t>             شعبان سليمان شروف               محمد سمير أبو عرام</a:t>
            </a:r>
            <a:endParaRPr lang="ar-SA" sz="2400" b="1" dirty="0" smtClean="0">
              <a:ln w="11430"/>
              <a:solidFill>
                <a:schemeClr val="bg1"/>
              </a:solidFill>
              <a:effectLst>
                <a:outerShdw blurRad="50800" dist="39000" dir="5460000" algn="tl">
                  <a:srgbClr val="000000">
                    <a:alpha val="38000"/>
                  </a:srgbClr>
                </a:outerShdw>
              </a:effectLst>
            </a:endParaRPr>
          </a:p>
          <a:p>
            <a:pPr>
              <a:defRPr/>
            </a:pPr>
            <a:r>
              <a:rPr lang="ar-JO" sz="2400" b="1" dirty="0" smtClean="0">
                <a:ln w="11430"/>
                <a:solidFill>
                  <a:schemeClr val="bg1"/>
                </a:solidFill>
                <a:effectLst>
                  <a:outerShdw blurRad="50800" dist="39000" dir="5460000" algn="tl">
                    <a:srgbClr val="000000">
                      <a:alpha val="38000"/>
                    </a:srgbClr>
                  </a:outerShdw>
                </a:effectLst>
              </a:rPr>
              <a:t>             مراد إسماعيل الطرمان              محمود عبد المعطي طنينيه</a:t>
            </a:r>
            <a:endParaRPr lang="ar-SA" sz="2400" b="1" dirty="0" smtClean="0">
              <a:ln w="11430"/>
              <a:solidFill>
                <a:schemeClr val="bg1"/>
              </a:solidFill>
              <a:effectLst>
                <a:outerShdw blurRad="50800" dist="39000" dir="5460000" algn="tl">
                  <a:srgbClr val="000000">
                    <a:alpha val="38000"/>
                  </a:srgbClr>
                </a:outerShdw>
              </a:effectLst>
            </a:endParaRP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صورة 14" descr="13.jpg"/>
          <p:cNvPicPr>
            <a:picLocks noChangeAspect="1"/>
          </p:cNvPicPr>
          <p:nvPr/>
        </p:nvPicPr>
        <p:blipFill>
          <a:blip r:embed="rId3" cstate="print">
            <a:lum bright="70000" contrast="-70000"/>
          </a:blip>
          <a:stretch>
            <a:fillRect/>
          </a:stretch>
        </p:blipFill>
        <p:spPr>
          <a:xfrm>
            <a:off x="838200" y="723900"/>
            <a:ext cx="8280400" cy="6210300"/>
          </a:xfrm>
          <a:prstGeom prst="rect">
            <a:avLst/>
          </a:prstGeom>
          <a:ln w="3175">
            <a:solidFill>
              <a:schemeClr val="tx1"/>
            </a:solidFill>
          </a:ln>
          <a:effectLst>
            <a:softEdge rad="112500"/>
          </a:effectLst>
        </p:spPr>
      </p:pic>
      <p:sp>
        <p:nvSpPr>
          <p:cNvPr id="2" name="عنوان 1"/>
          <p:cNvSpPr txBox="1">
            <a:spLocks/>
          </p:cNvSpPr>
          <p:nvPr/>
        </p:nvSpPr>
        <p:spPr>
          <a:xfrm>
            <a:off x="2209800" y="533400"/>
            <a:ext cx="4800600" cy="11430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kumimoji="0" lang="ar-SA" sz="50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endParaRPr>
          </a:p>
        </p:txBody>
      </p:sp>
      <p:pic>
        <p:nvPicPr>
          <p:cNvPr id="3" name="Picture 8" descr="ppi3"/>
          <p:cNvPicPr>
            <a:picLocks noChangeAspect="1" noChangeArrowheads="1" noCrop="1"/>
          </p:cNvPicPr>
          <p:nvPr/>
        </p:nvPicPr>
        <p:blipFill>
          <a:blip r:embed="rId4"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17" name="Round Diagonal Corner Rectangle 13"/>
          <p:cNvSpPr/>
          <p:nvPr/>
        </p:nvSpPr>
        <p:spPr bwMode="auto">
          <a:xfrm>
            <a:off x="6477000" y="762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smtClean="0">
                <a:ln w="11430"/>
                <a:solidFill>
                  <a:srgbClr val="C00000"/>
                </a:solidFill>
                <a:effectLst>
                  <a:outerShdw blurRad="50800" dist="39000" dir="5460000" algn="tl">
                    <a:srgbClr val="000000">
                      <a:alpha val="38000"/>
                    </a:srgbClr>
                  </a:outerShdw>
                </a:effectLst>
              </a:rPr>
              <a:t>الفصل الثاني</a:t>
            </a:r>
            <a:endParaRPr lang="ar-SA" sz="3600" b="1" dirty="0">
              <a:ln w="11430"/>
              <a:solidFill>
                <a:srgbClr val="C00000"/>
              </a:solidFill>
              <a:effectLst>
                <a:outerShdw blurRad="50800" dist="39000" dir="5460000" algn="tl">
                  <a:srgbClr val="000000">
                    <a:alpha val="38000"/>
                  </a:srgbClr>
                </a:outerShdw>
              </a:effectLst>
            </a:endParaRPr>
          </a:p>
        </p:txBody>
      </p:sp>
      <p:sp>
        <p:nvSpPr>
          <p:cNvPr id="12" name="Rectangle 11"/>
          <p:cNvSpPr/>
          <p:nvPr/>
        </p:nvSpPr>
        <p:spPr>
          <a:xfrm>
            <a:off x="4267200" y="16764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JO" sz="2400" b="1" i="1" dirty="0" smtClean="0">
                <a:ln w="11430"/>
                <a:effectLst>
                  <a:outerShdw blurRad="50800" dist="39000" dir="5460000" algn="tl">
                    <a:srgbClr val="000000">
                      <a:alpha val="38000"/>
                    </a:srgbClr>
                  </a:outerShdw>
                </a:effectLst>
              </a:rPr>
              <a:t>وصف الطوابق </a:t>
            </a:r>
            <a:r>
              <a:rPr lang="ar-SA" sz="2400" b="1" i="1" dirty="0" smtClean="0">
                <a:ln w="11430"/>
                <a:effectLst>
                  <a:outerShdw blurRad="50800" dist="39000" dir="5460000" algn="tl">
                    <a:srgbClr val="000000">
                      <a:alpha val="38000"/>
                    </a:srgbClr>
                  </a:outerShdw>
                </a:effectLst>
              </a:rPr>
              <a:t>:</a:t>
            </a:r>
            <a:endParaRPr lang="ar-SA" sz="2400" b="1" i="1" dirty="0">
              <a:ln w="11430"/>
              <a:effectLst>
                <a:outerShdw blurRad="50800" dist="39000" dir="5460000" algn="tl">
                  <a:srgbClr val="000000">
                    <a:alpha val="38000"/>
                  </a:srgbClr>
                </a:outerShdw>
              </a:effectLst>
            </a:endParaRPr>
          </a:p>
        </p:txBody>
      </p:sp>
      <p:sp>
        <p:nvSpPr>
          <p:cNvPr id="13" name="Rectangle 16"/>
          <p:cNvSpPr/>
          <p:nvPr/>
        </p:nvSpPr>
        <p:spPr>
          <a:xfrm>
            <a:off x="1219200" y="2133600"/>
            <a:ext cx="7503368" cy="4770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r>
              <a:rPr lang="ar-SA" sz="2500" dirty="0" smtClean="0">
                <a:latin typeface="Times New Roman" pitchFamily="18" charset="0"/>
                <a:ea typeface="Calibri" pitchFamily="34" charset="0"/>
              </a:rPr>
              <a:t>يتكون </a:t>
            </a:r>
            <a:r>
              <a:rPr lang="ar-SA" sz="2500" dirty="0" err="1" smtClean="0">
                <a:latin typeface="Times New Roman" pitchFamily="18" charset="0"/>
                <a:ea typeface="Calibri" pitchFamily="34" charset="0"/>
              </a:rPr>
              <a:t>ا</a:t>
            </a:r>
            <a:r>
              <a:rPr lang="ar-JO" sz="2500" dirty="0" smtClean="0">
                <a:latin typeface="Times New Roman" pitchFamily="18" charset="0"/>
                <a:ea typeface="Calibri" pitchFamily="34" charset="0"/>
              </a:rPr>
              <a:t>لمبنى </a:t>
            </a:r>
            <a:r>
              <a:rPr lang="ar-SA" sz="2500" dirty="0" smtClean="0">
                <a:latin typeface="Times New Roman" pitchFamily="18" charset="0"/>
                <a:ea typeface="Calibri" pitchFamily="34" charset="0"/>
              </a:rPr>
              <a:t>من </a:t>
            </a:r>
            <a:r>
              <a:rPr lang="ar-JO" sz="2500" dirty="0" smtClean="0">
                <a:latin typeface="Times New Roman" pitchFamily="18" charset="0"/>
                <a:ea typeface="Calibri" pitchFamily="34" charset="0"/>
              </a:rPr>
              <a:t>خمسة </a:t>
            </a:r>
            <a:r>
              <a:rPr lang="ar-SA" sz="2500" dirty="0" smtClean="0">
                <a:latin typeface="Times New Roman" pitchFamily="18" charset="0"/>
                <a:ea typeface="Calibri" pitchFamily="34" charset="0"/>
              </a:rPr>
              <a:t>طوابق</a:t>
            </a:r>
            <a:r>
              <a:rPr lang="ar-SA" sz="2500" dirty="0">
                <a:latin typeface="Times New Roman" pitchFamily="18" charset="0"/>
                <a:ea typeface="Calibri" pitchFamily="34" charset="0"/>
              </a:rPr>
              <a:t>, وتبلغ المساحة الكلية </a:t>
            </a:r>
            <a:r>
              <a:rPr lang="ar-JO" sz="2500" dirty="0" smtClean="0">
                <a:latin typeface="Times New Roman" pitchFamily="18" charset="0"/>
                <a:ea typeface="Calibri" pitchFamily="34" charset="0"/>
              </a:rPr>
              <a:t>للمبنى 5218م2.</a:t>
            </a:r>
            <a:endParaRPr lang="ar-SA" sz="2500" dirty="0"/>
          </a:p>
        </p:txBody>
      </p:sp>
      <p:sp>
        <p:nvSpPr>
          <p:cNvPr id="14" name="Rectangle 17"/>
          <p:cNvSpPr/>
          <p:nvPr/>
        </p:nvSpPr>
        <p:spPr>
          <a:xfrm>
            <a:off x="3635896" y="2780928"/>
            <a:ext cx="3214694" cy="4770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r>
              <a:rPr lang="ar-JO" sz="2500" dirty="0" smtClean="0">
                <a:latin typeface="Times New Roman" pitchFamily="18" charset="0"/>
                <a:ea typeface="Calibri" pitchFamily="34" charset="0"/>
              </a:rPr>
              <a:t>طابق التسوية.</a:t>
            </a:r>
            <a:endParaRPr lang="ar-SA" sz="2500" dirty="0"/>
          </a:p>
        </p:txBody>
      </p:sp>
      <p:sp>
        <p:nvSpPr>
          <p:cNvPr id="16" name="Rectangle 18"/>
          <p:cNvSpPr/>
          <p:nvPr/>
        </p:nvSpPr>
        <p:spPr>
          <a:xfrm>
            <a:off x="4427984" y="3717032"/>
            <a:ext cx="2357438" cy="4770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r>
              <a:rPr lang="ar-JO" sz="2500" dirty="0" smtClean="0">
                <a:latin typeface="Times New Roman" pitchFamily="18" charset="0"/>
                <a:ea typeface="Calibri" pitchFamily="34" charset="0"/>
              </a:rPr>
              <a:t>الطابق الأول.</a:t>
            </a:r>
            <a:endParaRPr lang="ar-SA" sz="2500" dirty="0"/>
          </a:p>
        </p:txBody>
      </p:sp>
      <p:sp>
        <p:nvSpPr>
          <p:cNvPr id="18" name="Rectangle 19"/>
          <p:cNvSpPr/>
          <p:nvPr/>
        </p:nvSpPr>
        <p:spPr>
          <a:xfrm>
            <a:off x="5076056" y="4149080"/>
            <a:ext cx="1676400" cy="477054"/>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r>
              <a:rPr lang="ar-JO" sz="2500" dirty="0" smtClean="0">
                <a:latin typeface="Times New Roman" pitchFamily="18" charset="0"/>
                <a:ea typeface="Calibri" pitchFamily="34" charset="0"/>
              </a:rPr>
              <a:t>الطابق الثاني. </a:t>
            </a:r>
            <a:endParaRPr lang="ar-SA" sz="2500" dirty="0"/>
          </a:p>
        </p:txBody>
      </p:sp>
      <p:sp>
        <p:nvSpPr>
          <p:cNvPr id="19" name="Rectangle 20"/>
          <p:cNvSpPr/>
          <p:nvPr/>
        </p:nvSpPr>
        <p:spPr>
          <a:xfrm>
            <a:off x="4860032" y="4581128"/>
            <a:ext cx="1905000" cy="477054"/>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r>
              <a:rPr lang="ar-JO" sz="2500" dirty="0" smtClean="0">
                <a:latin typeface="Times New Roman" pitchFamily="18" charset="0"/>
                <a:ea typeface="Calibri" pitchFamily="34" charset="0"/>
              </a:rPr>
              <a:t>الطابق الثالث.</a:t>
            </a:r>
            <a:endParaRPr lang="ar-SA" sz="2500" dirty="0"/>
          </a:p>
        </p:txBody>
      </p:sp>
      <p:pic>
        <p:nvPicPr>
          <p:cNvPr id="20" name="Picture 11" descr="احمد"/>
          <p:cNvPicPr>
            <a:picLocks noChangeAspect="1" noChangeArrowheads="1" noCrop="1"/>
          </p:cNvPicPr>
          <p:nvPr/>
        </p:nvPicPr>
        <p:blipFill>
          <a:blip r:embed="rId5" cstate="print"/>
          <a:srcRect/>
          <a:stretch>
            <a:fillRect/>
          </a:stretch>
        </p:blipFill>
        <p:spPr bwMode="auto">
          <a:xfrm>
            <a:off x="7443814" y="2500306"/>
            <a:ext cx="914400" cy="914400"/>
          </a:xfrm>
          <a:prstGeom prst="rect">
            <a:avLst/>
          </a:prstGeom>
          <a:noFill/>
          <a:ln>
            <a:solidFill>
              <a:schemeClr val="bg1"/>
            </a:solidFill>
          </a:ln>
          <a:effectLst>
            <a:outerShdw blurRad="184150" dist="241300" dir="11520000" sx="110000" sy="110000" algn="ctr">
              <a:srgbClr val="000000">
                <a:alpha val="18000"/>
              </a:srgbClr>
            </a:outerShdw>
          </a:effectLst>
        </p:spPr>
      </p:pic>
      <p:pic>
        <p:nvPicPr>
          <p:cNvPr id="22" name="Picture 11" descr="احمد"/>
          <p:cNvPicPr>
            <a:picLocks noChangeAspect="1" noChangeArrowheads="1" noCrop="1"/>
          </p:cNvPicPr>
          <p:nvPr/>
        </p:nvPicPr>
        <p:blipFill>
          <a:blip r:embed="rId5" cstate="print"/>
          <a:srcRect/>
          <a:stretch>
            <a:fillRect/>
          </a:stretch>
        </p:blipFill>
        <p:spPr bwMode="auto">
          <a:xfrm>
            <a:off x="7429520" y="3943360"/>
            <a:ext cx="914400" cy="914400"/>
          </a:xfrm>
          <a:prstGeom prst="rect">
            <a:avLst/>
          </a:prstGeom>
          <a:noFill/>
          <a:ln>
            <a:solidFill>
              <a:schemeClr val="bg1"/>
            </a:solidFill>
          </a:ln>
          <a:effectLst>
            <a:outerShdw blurRad="184150" dist="241300" dir="11520000" sx="110000" sy="110000" algn="ctr">
              <a:srgbClr val="000000">
                <a:alpha val="18000"/>
              </a:srgbClr>
            </a:outerShdw>
          </a:effectLst>
        </p:spPr>
      </p:pic>
      <p:pic>
        <p:nvPicPr>
          <p:cNvPr id="23" name="Picture 11" descr="احمد"/>
          <p:cNvPicPr>
            <a:picLocks noChangeAspect="1" noChangeArrowheads="1" noCrop="1"/>
          </p:cNvPicPr>
          <p:nvPr/>
        </p:nvPicPr>
        <p:blipFill>
          <a:blip r:embed="rId5" cstate="print"/>
          <a:srcRect/>
          <a:stretch>
            <a:fillRect/>
          </a:stretch>
        </p:blipFill>
        <p:spPr bwMode="auto">
          <a:xfrm>
            <a:off x="7429520" y="4443426"/>
            <a:ext cx="914400" cy="914400"/>
          </a:xfrm>
          <a:prstGeom prst="rect">
            <a:avLst/>
          </a:prstGeom>
          <a:noFill/>
          <a:ln>
            <a:solidFill>
              <a:schemeClr val="bg1"/>
            </a:solidFill>
          </a:ln>
          <a:effectLst>
            <a:outerShdw blurRad="184150" dist="241300" dir="11520000" sx="110000" sy="110000" algn="ctr">
              <a:srgbClr val="000000">
                <a:alpha val="18000"/>
              </a:srgbClr>
            </a:outerShdw>
          </a:effectLst>
        </p:spPr>
      </p:pic>
      <p:sp>
        <p:nvSpPr>
          <p:cNvPr id="24" name="Rectangle 17"/>
          <p:cNvSpPr/>
          <p:nvPr/>
        </p:nvSpPr>
        <p:spPr>
          <a:xfrm>
            <a:off x="3707904" y="3212976"/>
            <a:ext cx="3214694" cy="4770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r>
              <a:rPr lang="ar-SA" sz="2500" dirty="0" smtClean="0">
                <a:latin typeface="Times New Roman" pitchFamily="18" charset="0"/>
                <a:ea typeface="Calibri" pitchFamily="34" charset="0"/>
              </a:rPr>
              <a:t> </a:t>
            </a:r>
            <a:r>
              <a:rPr lang="ar-JO" sz="2500" dirty="0" smtClean="0">
                <a:latin typeface="Times New Roman" pitchFamily="18" charset="0"/>
                <a:ea typeface="Calibri" pitchFamily="34" charset="0"/>
              </a:rPr>
              <a:t>الطابق الأرضي.</a:t>
            </a:r>
            <a:endParaRPr lang="ar-SA" sz="2500" dirty="0"/>
          </a:p>
        </p:txBody>
      </p:sp>
      <p:pic>
        <p:nvPicPr>
          <p:cNvPr id="25" name="Picture 11" descr="احمد"/>
          <p:cNvPicPr>
            <a:picLocks noChangeAspect="1" noChangeArrowheads="1" noCrop="1"/>
          </p:cNvPicPr>
          <p:nvPr/>
        </p:nvPicPr>
        <p:blipFill>
          <a:blip r:embed="rId5" cstate="print"/>
          <a:srcRect/>
          <a:stretch>
            <a:fillRect/>
          </a:stretch>
        </p:blipFill>
        <p:spPr bwMode="auto">
          <a:xfrm>
            <a:off x="7443814" y="3014666"/>
            <a:ext cx="914400" cy="914400"/>
          </a:xfrm>
          <a:prstGeom prst="rect">
            <a:avLst/>
          </a:prstGeom>
          <a:noFill/>
          <a:ln>
            <a:solidFill>
              <a:schemeClr val="bg1"/>
            </a:solidFill>
          </a:ln>
          <a:effectLst>
            <a:outerShdw blurRad="184150" dist="241300" dir="11520000" sx="110000" sy="110000" algn="ctr">
              <a:srgbClr val="000000">
                <a:alpha val="18000"/>
              </a:srgbClr>
            </a:outerShdw>
          </a:effectLst>
        </p:spPr>
      </p:pic>
      <p:pic>
        <p:nvPicPr>
          <p:cNvPr id="26" name="Picture 11" descr="احمد"/>
          <p:cNvPicPr>
            <a:picLocks noChangeAspect="1" noChangeArrowheads="1" noCrop="1"/>
          </p:cNvPicPr>
          <p:nvPr/>
        </p:nvPicPr>
        <p:blipFill>
          <a:blip r:embed="rId5" cstate="print"/>
          <a:srcRect/>
          <a:stretch>
            <a:fillRect/>
          </a:stretch>
        </p:blipFill>
        <p:spPr bwMode="auto">
          <a:xfrm>
            <a:off x="7443814" y="3514732"/>
            <a:ext cx="914400" cy="914400"/>
          </a:xfrm>
          <a:prstGeom prst="rect">
            <a:avLst/>
          </a:prstGeom>
          <a:noFill/>
          <a:ln>
            <a:solidFill>
              <a:schemeClr val="bg1"/>
            </a:solidFill>
          </a:ln>
          <a:effectLst>
            <a:outerShdw blurRad="184150" dist="241300" dir="11520000" sx="110000" sy="110000" algn="ctr">
              <a:srgbClr val="000000">
                <a:alpha val="18000"/>
              </a:srgbClr>
            </a:outerShdw>
          </a:effectLst>
        </p:spPr>
      </p:pic>
      <p:sp>
        <p:nvSpPr>
          <p:cNvPr id="31" name="مستطيل 30"/>
          <p:cNvSpPr/>
          <p:nvPr/>
        </p:nvSpPr>
        <p:spPr>
          <a:xfrm>
            <a:off x="838200" y="990600"/>
            <a:ext cx="2081019" cy="769441"/>
          </a:xfrm>
          <a:prstGeom prst="rect">
            <a:avLst/>
          </a:prstGeom>
        </p:spPr>
        <p:txBody>
          <a:bodyPr wrap="none">
            <a:spAutoFit/>
          </a:bodyPr>
          <a:lstStyle/>
          <a:p>
            <a:pPr algn="ctr">
              <a:defRPr/>
            </a:pPr>
            <a:r>
              <a:rPr lang="ar-SA" sz="4400" b="1" i="1" dirty="0" smtClean="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rPr>
              <a:t>الوصف المعماري</a:t>
            </a:r>
            <a:endParaRPr lang="ar-SA" sz="4400" b="1" i="1" dirty="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trips(downLeft)">
                                      <p:cBhvr>
                                        <p:cTn id="7" dur="500"/>
                                        <p:tgtEl>
                                          <p:spTgt spid="20"/>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strips(downLeft)">
                                      <p:cBhvr>
                                        <p:cTn id="11" dur="500"/>
                                        <p:tgtEl>
                                          <p:spTgt spid="25"/>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strips(downLeft)">
                                      <p:cBhvr>
                                        <p:cTn id="15" dur="500"/>
                                        <p:tgtEl>
                                          <p:spTgt spid="26"/>
                                        </p:tgtEl>
                                      </p:cBhvr>
                                    </p:animEffect>
                                  </p:childTnLst>
                                </p:cTn>
                              </p:par>
                            </p:childTnLst>
                          </p:cTn>
                        </p:par>
                        <p:par>
                          <p:cTn id="16" fill="hold">
                            <p:stCondLst>
                              <p:cond delay="1500"/>
                            </p:stCondLst>
                            <p:childTnLst>
                              <p:par>
                                <p:cTn id="17" presetID="18" presetClass="entr" presetSubtype="12"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strips(downLeft)">
                                      <p:cBhvr>
                                        <p:cTn id="19" dur="500"/>
                                        <p:tgtEl>
                                          <p:spTgt spid="22"/>
                                        </p:tgtEl>
                                      </p:cBhvr>
                                    </p:animEffect>
                                  </p:childTnLst>
                                </p:cTn>
                              </p:par>
                            </p:childTnLst>
                          </p:cTn>
                        </p:par>
                        <p:par>
                          <p:cTn id="20" fill="hold">
                            <p:stCondLst>
                              <p:cond delay="2000"/>
                            </p:stCondLst>
                            <p:childTnLst>
                              <p:par>
                                <p:cTn id="21" presetID="18" presetClass="entr" presetSubtype="12"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strips(downLeft)">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صورة 14" descr="13.jpg"/>
          <p:cNvPicPr>
            <a:picLocks noChangeAspect="1"/>
          </p:cNvPicPr>
          <p:nvPr/>
        </p:nvPicPr>
        <p:blipFill>
          <a:blip r:embed="rId3" cstate="print">
            <a:lum bright="70000" contrast="-70000"/>
          </a:blip>
          <a:stretch>
            <a:fillRect/>
          </a:stretch>
        </p:blipFill>
        <p:spPr>
          <a:xfrm>
            <a:off x="838200" y="723900"/>
            <a:ext cx="8280400" cy="6210300"/>
          </a:xfrm>
          <a:prstGeom prst="rect">
            <a:avLst/>
          </a:prstGeom>
          <a:ln w="3175">
            <a:solidFill>
              <a:schemeClr val="tx1"/>
            </a:solidFill>
          </a:ln>
          <a:effectLst>
            <a:softEdge rad="112500"/>
          </a:effectLst>
        </p:spPr>
      </p:pic>
      <p:sp>
        <p:nvSpPr>
          <p:cNvPr id="2" name="عنوان 1"/>
          <p:cNvSpPr txBox="1">
            <a:spLocks/>
          </p:cNvSpPr>
          <p:nvPr/>
        </p:nvSpPr>
        <p:spPr>
          <a:xfrm>
            <a:off x="2209800" y="533400"/>
            <a:ext cx="4800600" cy="11430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kumimoji="0" lang="ar-SA" sz="50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endParaRPr>
          </a:p>
        </p:txBody>
      </p:sp>
      <p:pic>
        <p:nvPicPr>
          <p:cNvPr id="3" name="Picture 8" descr="ppi3"/>
          <p:cNvPicPr>
            <a:picLocks noChangeAspect="1" noChangeArrowheads="1" noCrop="1"/>
          </p:cNvPicPr>
          <p:nvPr/>
        </p:nvPicPr>
        <p:blipFill>
          <a:blip r:embed="rId4"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17" name="Round Diagonal Corner Rectangle 13"/>
          <p:cNvSpPr/>
          <p:nvPr/>
        </p:nvSpPr>
        <p:spPr bwMode="auto">
          <a:xfrm>
            <a:off x="6477000" y="762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smtClean="0">
                <a:ln w="11430"/>
                <a:solidFill>
                  <a:srgbClr val="C00000"/>
                </a:solidFill>
                <a:effectLst>
                  <a:outerShdw blurRad="50800" dist="39000" dir="5460000" algn="tl">
                    <a:srgbClr val="000000">
                      <a:alpha val="38000"/>
                    </a:srgbClr>
                  </a:outerShdw>
                </a:effectLst>
              </a:rPr>
              <a:t>الفصل الثاني</a:t>
            </a:r>
            <a:endParaRPr lang="ar-SA" sz="3600" b="1" dirty="0">
              <a:ln w="11430"/>
              <a:solidFill>
                <a:srgbClr val="C00000"/>
              </a:solidFill>
              <a:effectLst>
                <a:outerShdw blurRad="50800" dist="39000" dir="5460000" algn="tl">
                  <a:srgbClr val="000000">
                    <a:alpha val="38000"/>
                  </a:srgbClr>
                </a:outerShdw>
              </a:effectLst>
            </a:endParaRPr>
          </a:p>
        </p:txBody>
      </p:sp>
      <p:sp>
        <p:nvSpPr>
          <p:cNvPr id="12" name="Rectangle 11"/>
          <p:cNvSpPr/>
          <p:nvPr/>
        </p:nvSpPr>
        <p:spPr>
          <a:xfrm>
            <a:off x="4267200" y="16764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endParaRPr lang="ar-SA" sz="2400" b="1" i="1" dirty="0">
              <a:ln w="11430"/>
              <a:effectLst>
                <a:outerShdw blurRad="50800" dist="39000" dir="5460000" algn="tl">
                  <a:srgbClr val="000000">
                    <a:alpha val="38000"/>
                  </a:srgbClr>
                </a:outerShdw>
              </a:effectLst>
            </a:endParaRPr>
          </a:p>
        </p:txBody>
      </p:sp>
      <p:sp>
        <p:nvSpPr>
          <p:cNvPr id="13" name="Rectangle 16"/>
          <p:cNvSpPr/>
          <p:nvPr/>
        </p:nvSpPr>
        <p:spPr>
          <a:xfrm>
            <a:off x="1219200" y="2133600"/>
            <a:ext cx="7503368" cy="4770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endParaRPr lang="ar-SA" sz="2500" dirty="0"/>
          </a:p>
        </p:txBody>
      </p:sp>
      <p:sp>
        <p:nvSpPr>
          <p:cNvPr id="14" name="Rectangle 17"/>
          <p:cNvSpPr/>
          <p:nvPr/>
        </p:nvSpPr>
        <p:spPr>
          <a:xfrm>
            <a:off x="3635896" y="2780928"/>
            <a:ext cx="3214694" cy="4770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endParaRPr lang="ar-SA" sz="2500" dirty="0"/>
          </a:p>
        </p:txBody>
      </p:sp>
      <p:sp>
        <p:nvSpPr>
          <p:cNvPr id="31" name="مستطيل 30"/>
          <p:cNvSpPr/>
          <p:nvPr/>
        </p:nvSpPr>
        <p:spPr>
          <a:xfrm>
            <a:off x="838200" y="990600"/>
            <a:ext cx="2081019" cy="769441"/>
          </a:xfrm>
          <a:prstGeom prst="rect">
            <a:avLst/>
          </a:prstGeom>
        </p:spPr>
        <p:txBody>
          <a:bodyPr wrap="none">
            <a:spAutoFit/>
          </a:bodyPr>
          <a:lstStyle/>
          <a:p>
            <a:pPr algn="ctr">
              <a:defRPr/>
            </a:pPr>
            <a:r>
              <a:rPr lang="ar-SA" sz="4400" b="1" i="1" dirty="0" smtClean="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rPr>
              <a:t>الوصف المعماري</a:t>
            </a:r>
            <a:endParaRPr lang="ar-SA" sz="4400" b="1" i="1" dirty="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endParaRPr>
          </a:p>
        </p:txBody>
      </p:sp>
      <p:pic>
        <p:nvPicPr>
          <p:cNvPr id="21" name="Picture 6"/>
          <p:cNvPicPr>
            <a:picLocks noChangeAspect="1" noChangeArrowheads="1"/>
          </p:cNvPicPr>
          <p:nvPr/>
        </p:nvPicPr>
        <p:blipFill>
          <a:blip r:embed="rId5" cstate="print"/>
          <a:srcRect/>
          <a:stretch>
            <a:fillRect/>
          </a:stretch>
        </p:blipFill>
        <p:spPr bwMode="auto">
          <a:xfrm>
            <a:off x="1295400" y="1676400"/>
            <a:ext cx="6705600" cy="3962400"/>
          </a:xfrm>
          <a:prstGeom prst="rect">
            <a:avLst/>
          </a:prstGeom>
          <a:ln w="88900" cap="sq" cmpd="thickThin">
            <a:solidFill>
              <a:srgbClr val="000000"/>
            </a:solidFill>
            <a:prstDash val="solid"/>
            <a:miter lim="800000"/>
          </a:ln>
          <a:effectLst>
            <a:innerShdw blurRad="76200">
              <a:srgbClr val="000000"/>
            </a:innerShdw>
          </a:effectLst>
        </p:spPr>
      </p:pic>
      <p:sp>
        <p:nvSpPr>
          <p:cNvPr id="27" name="Round Diagonal Corner Rectangle 11"/>
          <p:cNvSpPr/>
          <p:nvPr/>
        </p:nvSpPr>
        <p:spPr bwMode="auto">
          <a:xfrm>
            <a:off x="3733800" y="5943600"/>
            <a:ext cx="2928958"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JO" sz="4000" b="1" dirty="0" smtClean="0">
                <a:ln w="11430"/>
                <a:effectLst>
                  <a:outerShdw blurRad="50800" dist="39000" dir="5460000" algn="tl">
                    <a:srgbClr val="000000">
                      <a:alpha val="38000"/>
                    </a:srgbClr>
                  </a:outerShdw>
                </a:effectLst>
                <a:latin typeface="Arabic Typesetting" pitchFamily="66" charset="-78"/>
                <a:cs typeface="Arabic Typesetting" pitchFamily="66" charset="-78"/>
              </a:rPr>
              <a:t>طابق التسوية</a:t>
            </a:r>
            <a:endParaRPr lang="ar-SA" sz="4000" b="1" dirty="0">
              <a:ln w="11430"/>
              <a:effectLst>
                <a:outerShdw blurRad="50800" dist="39000" dir="5460000" algn="tl">
                  <a:srgbClr val="000000">
                    <a:alpha val="38000"/>
                  </a:srgbClr>
                </a:outerShdw>
              </a:effectLst>
              <a:latin typeface="Arabic Typesetting" pitchFamily="66" charset="-78"/>
              <a:cs typeface="Arabic Typesetting" pitchFamily="66" charset="-78"/>
            </a:endParaRPr>
          </a:p>
        </p:txBody>
      </p:sp>
    </p:spTree>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صورة 14" descr="13.jpg"/>
          <p:cNvPicPr>
            <a:picLocks noChangeAspect="1"/>
          </p:cNvPicPr>
          <p:nvPr/>
        </p:nvPicPr>
        <p:blipFill>
          <a:blip r:embed="rId3" cstate="print">
            <a:lum bright="70000" contrast="-70000"/>
          </a:blip>
          <a:stretch>
            <a:fillRect/>
          </a:stretch>
        </p:blipFill>
        <p:spPr>
          <a:xfrm>
            <a:off x="838200" y="723900"/>
            <a:ext cx="8280400" cy="6210300"/>
          </a:xfrm>
          <a:prstGeom prst="rect">
            <a:avLst/>
          </a:prstGeom>
          <a:ln w="3175">
            <a:solidFill>
              <a:schemeClr val="tx1"/>
            </a:solidFill>
          </a:ln>
          <a:effectLst>
            <a:softEdge rad="112500"/>
          </a:effectLst>
        </p:spPr>
      </p:pic>
      <p:sp>
        <p:nvSpPr>
          <p:cNvPr id="2" name="عنوان 1"/>
          <p:cNvSpPr txBox="1">
            <a:spLocks/>
          </p:cNvSpPr>
          <p:nvPr/>
        </p:nvSpPr>
        <p:spPr>
          <a:xfrm>
            <a:off x="2209800" y="533400"/>
            <a:ext cx="4800600" cy="11430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kumimoji="0" lang="ar-SA" sz="50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endParaRPr>
          </a:p>
        </p:txBody>
      </p:sp>
      <p:pic>
        <p:nvPicPr>
          <p:cNvPr id="3" name="Picture 8" descr="ppi3"/>
          <p:cNvPicPr>
            <a:picLocks noChangeAspect="1" noChangeArrowheads="1" noCrop="1"/>
          </p:cNvPicPr>
          <p:nvPr/>
        </p:nvPicPr>
        <p:blipFill>
          <a:blip r:embed="rId4"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17" name="Round Diagonal Corner Rectangle 13"/>
          <p:cNvSpPr/>
          <p:nvPr/>
        </p:nvSpPr>
        <p:spPr bwMode="auto">
          <a:xfrm>
            <a:off x="6477000" y="762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smtClean="0">
                <a:ln w="11430"/>
                <a:solidFill>
                  <a:srgbClr val="C00000"/>
                </a:solidFill>
                <a:effectLst>
                  <a:outerShdw blurRad="50800" dist="39000" dir="5460000" algn="tl">
                    <a:srgbClr val="000000">
                      <a:alpha val="38000"/>
                    </a:srgbClr>
                  </a:outerShdw>
                </a:effectLst>
              </a:rPr>
              <a:t>الفصل الثاني</a:t>
            </a:r>
            <a:endParaRPr lang="ar-SA" sz="3600" b="1" dirty="0">
              <a:ln w="11430"/>
              <a:solidFill>
                <a:srgbClr val="C00000"/>
              </a:solidFill>
              <a:effectLst>
                <a:outerShdw blurRad="50800" dist="39000" dir="5460000" algn="tl">
                  <a:srgbClr val="000000">
                    <a:alpha val="38000"/>
                  </a:srgbClr>
                </a:outerShdw>
              </a:effectLst>
            </a:endParaRPr>
          </a:p>
        </p:txBody>
      </p:sp>
      <p:sp>
        <p:nvSpPr>
          <p:cNvPr id="12" name="Rectangle 11"/>
          <p:cNvSpPr/>
          <p:nvPr/>
        </p:nvSpPr>
        <p:spPr>
          <a:xfrm>
            <a:off x="4267200" y="16764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endParaRPr lang="ar-SA" sz="2400" b="1" i="1" dirty="0">
              <a:ln w="11430"/>
              <a:effectLst>
                <a:outerShdw blurRad="50800" dist="39000" dir="5460000" algn="tl">
                  <a:srgbClr val="000000">
                    <a:alpha val="38000"/>
                  </a:srgbClr>
                </a:outerShdw>
              </a:effectLst>
            </a:endParaRPr>
          </a:p>
        </p:txBody>
      </p:sp>
      <p:sp>
        <p:nvSpPr>
          <p:cNvPr id="13" name="Rectangle 16"/>
          <p:cNvSpPr/>
          <p:nvPr/>
        </p:nvSpPr>
        <p:spPr>
          <a:xfrm>
            <a:off x="1219200" y="2133600"/>
            <a:ext cx="7503368" cy="4770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endParaRPr lang="ar-SA" sz="2500" dirty="0"/>
          </a:p>
        </p:txBody>
      </p:sp>
      <p:sp>
        <p:nvSpPr>
          <p:cNvPr id="14" name="Rectangle 17"/>
          <p:cNvSpPr/>
          <p:nvPr/>
        </p:nvSpPr>
        <p:spPr>
          <a:xfrm>
            <a:off x="3635896" y="2780928"/>
            <a:ext cx="3214694" cy="4770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endParaRPr lang="ar-SA" sz="2500" dirty="0"/>
          </a:p>
        </p:txBody>
      </p:sp>
      <p:sp>
        <p:nvSpPr>
          <p:cNvPr id="31" name="مستطيل 30"/>
          <p:cNvSpPr/>
          <p:nvPr/>
        </p:nvSpPr>
        <p:spPr>
          <a:xfrm>
            <a:off x="838200" y="990600"/>
            <a:ext cx="2081019" cy="769441"/>
          </a:xfrm>
          <a:prstGeom prst="rect">
            <a:avLst/>
          </a:prstGeom>
        </p:spPr>
        <p:txBody>
          <a:bodyPr wrap="none">
            <a:spAutoFit/>
          </a:bodyPr>
          <a:lstStyle/>
          <a:p>
            <a:pPr algn="ctr">
              <a:defRPr/>
            </a:pPr>
            <a:r>
              <a:rPr lang="ar-SA" sz="4400" b="1" i="1" dirty="0" smtClean="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rPr>
              <a:t>الوصف المعماري</a:t>
            </a:r>
            <a:endParaRPr lang="ar-SA" sz="4400" b="1" i="1" dirty="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endParaRPr>
          </a:p>
        </p:txBody>
      </p:sp>
      <p:sp>
        <p:nvSpPr>
          <p:cNvPr id="27" name="Round Diagonal Corner Rectangle 11"/>
          <p:cNvSpPr/>
          <p:nvPr/>
        </p:nvSpPr>
        <p:spPr bwMode="auto">
          <a:xfrm>
            <a:off x="3714744" y="5867400"/>
            <a:ext cx="2928958"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JO" sz="4000" b="1" dirty="0" smtClean="0">
                <a:ln w="11430"/>
                <a:effectLst>
                  <a:outerShdw blurRad="50800" dist="39000" dir="5460000" algn="tl">
                    <a:srgbClr val="000000">
                      <a:alpha val="38000"/>
                    </a:srgbClr>
                  </a:outerShdw>
                </a:effectLst>
                <a:latin typeface="Arabic Typesetting" pitchFamily="66" charset="-78"/>
                <a:cs typeface="Arabic Typesetting" pitchFamily="66" charset="-78"/>
              </a:rPr>
              <a:t>الطابق الارضي</a:t>
            </a:r>
            <a:endParaRPr lang="ar-SA" sz="4000" b="1" dirty="0">
              <a:ln w="11430"/>
              <a:effectLst>
                <a:outerShdw blurRad="50800" dist="39000" dir="5460000" algn="tl">
                  <a:srgbClr val="000000">
                    <a:alpha val="38000"/>
                  </a:srgbClr>
                </a:outerShdw>
              </a:effectLst>
              <a:latin typeface="Arabic Typesetting" pitchFamily="66" charset="-78"/>
              <a:cs typeface="Arabic Typesetting" pitchFamily="66" charset="-78"/>
            </a:endParaRPr>
          </a:p>
        </p:txBody>
      </p:sp>
      <p:pic>
        <p:nvPicPr>
          <p:cNvPr id="16" name="Picture 4"/>
          <p:cNvPicPr>
            <a:picLocks noChangeAspect="1" noChangeArrowheads="1"/>
          </p:cNvPicPr>
          <p:nvPr/>
        </p:nvPicPr>
        <p:blipFill>
          <a:blip r:embed="rId5" cstate="print"/>
          <a:srcRect/>
          <a:stretch>
            <a:fillRect/>
          </a:stretch>
        </p:blipFill>
        <p:spPr bwMode="auto">
          <a:xfrm>
            <a:off x="1905000" y="1676400"/>
            <a:ext cx="5562600" cy="396240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صورة 14" descr="13.jpg"/>
          <p:cNvPicPr>
            <a:picLocks noChangeAspect="1"/>
          </p:cNvPicPr>
          <p:nvPr/>
        </p:nvPicPr>
        <p:blipFill>
          <a:blip r:embed="rId3" cstate="print">
            <a:lum bright="70000" contrast="-70000"/>
          </a:blip>
          <a:stretch>
            <a:fillRect/>
          </a:stretch>
        </p:blipFill>
        <p:spPr>
          <a:xfrm>
            <a:off x="838200" y="723900"/>
            <a:ext cx="8280400" cy="6210300"/>
          </a:xfrm>
          <a:prstGeom prst="rect">
            <a:avLst/>
          </a:prstGeom>
          <a:ln w="3175">
            <a:solidFill>
              <a:schemeClr val="tx1"/>
            </a:solidFill>
          </a:ln>
          <a:effectLst>
            <a:softEdge rad="112500"/>
          </a:effectLst>
        </p:spPr>
      </p:pic>
      <p:sp>
        <p:nvSpPr>
          <p:cNvPr id="2" name="عنوان 1"/>
          <p:cNvSpPr txBox="1">
            <a:spLocks/>
          </p:cNvSpPr>
          <p:nvPr/>
        </p:nvSpPr>
        <p:spPr>
          <a:xfrm>
            <a:off x="2209800" y="533400"/>
            <a:ext cx="4800600" cy="11430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kumimoji="0" lang="ar-SA" sz="50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endParaRPr>
          </a:p>
        </p:txBody>
      </p:sp>
      <p:pic>
        <p:nvPicPr>
          <p:cNvPr id="3" name="Picture 8" descr="ppi3"/>
          <p:cNvPicPr>
            <a:picLocks noChangeAspect="1" noChangeArrowheads="1" noCrop="1"/>
          </p:cNvPicPr>
          <p:nvPr/>
        </p:nvPicPr>
        <p:blipFill>
          <a:blip r:embed="rId4"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17" name="Round Diagonal Corner Rectangle 13"/>
          <p:cNvSpPr/>
          <p:nvPr/>
        </p:nvSpPr>
        <p:spPr bwMode="auto">
          <a:xfrm>
            <a:off x="6477000" y="762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smtClean="0">
                <a:ln w="11430"/>
                <a:solidFill>
                  <a:srgbClr val="C00000"/>
                </a:solidFill>
                <a:effectLst>
                  <a:outerShdw blurRad="50800" dist="39000" dir="5460000" algn="tl">
                    <a:srgbClr val="000000">
                      <a:alpha val="38000"/>
                    </a:srgbClr>
                  </a:outerShdw>
                </a:effectLst>
              </a:rPr>
              <a:t>الفصل الثاني</a:t>
            </a:r>
            <a:endParaRPr lang="ar-SA" sz="3600" b="1" dirty="0">
              <a:ln w="11430"/>
              <a:solidFill>
                <a:srgbClr val="C00000"/>
              </a:solidFill>
              <a:effectLst>
                <a:outerShdw blurRad="50800" dist="39000" dir="5460000" algn="tl">
                  <a:srgbClr val="000000">
                    <a:alpha val="38000"/>
                  </a:srgbClr>
                </a:outerShdw>
              </a:effectLst>
            </a:endParaRPr>
          </a:p>
        </p:txBody>
      </p:sp>
      <p:sp>
        <p:nvSpPr>
          <p:cNvPr id="12" name="Rectangle 11"/>
          <p:cNvSpPr/>
          <p:nvPr/>
        </p:nvSpPr>
        <p:spPr>
          <a:xfrm>
            <a:off x="4267200" y="16764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endParaRPr lang="ar-SA" sz="2400" b="1" i="1" dirty="0">
              <a:ln w="11430"/>
              <a:effectLst>
                <a:outerShdw blurRad="50800" dist="39000" dir="5460000" algn="tl">
                  <a:srgbClr val="000000">
                    <a:alpha val="38000"/>
                  </a:srgbClr>
                </a:outerShdw>
              </a:effectLst>
            </a:endParaRPr>
          </a:p>
        </p:txBody>
      </p:sp>
      <p:sp>
        <p:nvSpPr>
          <p:cNvPr id="13" name="Rectangle 16"/>
          <p:cNvSpPr/>
          <p:nvPr/>
        </p:nvSpPr>
        <p:spPr>
          <a:xfrm>
            <a:off x="1219200" y="2133600"/>
            <a:ext cx="7503368" cy="4770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endParaRPr lang="ar-SA" sz="2500" dirty="0"/>
          </a:p>
        </p:txBody>
      </p:sp>
      <p:sp>
        <p:nvSpPr>
          <p:cNvPr id="14" name="Rectangle 17"/>
          <p:cNvSpPr/>
          <p:nvPr/>
        </p:nvSpPr>
        <p:spPr>
          <a:xfrm>
            <a:off x="3635896" y="2780928"/>
            <a:ext cx="3214694" cy="4770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endParaRPr lang="ar-SA" sz="2500" dirty="0"/>
          </a:p>
        </p:txBody>
      </p:sp>
      <p:sp>
        <p:nvSpPr>
          <p:cNvPr id="31" name="مستطيل 30"/>
          <p:cNvSpPr/>
          <p:nvPr/>
        </p:nvSpPr>
        <p:spPr>
          <a:xfrm>
            <a:off x="838200" y="990600"/>
            <a:ext cx="2081019" cy="769441"/>
          </a:xfrm>
          <a:prstGeom prst="rect">
            <a:avLst/>
          </a:prstGeom>
        </p:spPr>
        <p:txBody>
          <a:bodyPr wrap="none">
            <a:spAutoFit/>
          </a:bodyPr>
          <a:lstStyle/>
          <a:p>
            <a:pPr algn="ctr">
              <a:defRPr/>
            </a:pPr>
            <a:r>
              <a:rPr lang="ar-SA" sz="4400" b="1" i="1" dirty="0" smtClean="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rPr>
              <a:t>الوصف المعماري</a:t>
            </a:r>
            <a:endParaRPr lang="ar-SA" sz="4400" b="1" i="1" dirty="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endParaRPr>
          </a:p>
        </p:txBody>
      </p:sp>
      <p:sp>
        <p:nvSpPr>
          <p:cNvPr id="27" name="Round Diagonal Corner Rectangle 11"/>
          <p:cNvSpPr/>
          <p:nvPr/>
        </p:nvSpPr>
        <p:spPr bwMode="auto">
          <a:xfrm>
            <a:off x="3714744" y="5867400"/>
            <a:ext cx="2928958"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JO" sz="4000" b="1" dirty="0" smtClean="0">
                <a:ln w="11430"/>
                <a:effectLst>
                  <a:outerShdw blurRad="50800" dist="39000" dir="5460000" algn="tl">
                    <a:srgbClr val="000000">
                      <a:alpha val="38000"/>
                    </a:srgbClr>
                  </a:outerShdw>
                </a:effectLst>
                <a:latin typeface="Arabic Typesetting" pitchFamily="66" charset="-78"/>
                <a:cs typeface="Arabic Typesetting" pitchFamily="66" charset="-78"/>
              </a:rPr>
              <a:t>الطابق الأول </a:t>
            </a:r>
            <a:endParaRPr lang="ar-SA" sz="4000" b="1" dirty="0">
              <a:ln w="11430"/>
              <a:effectLst>
                <a:outerShdw blurRad="50800" dist="39000" dir="5460000" algn="tl">
                  <a:srgbClr val="000000">
                    <a:alpha val="38000"/>
                  </a:srgbClr>
                </a:outerShdw>
              </a:effectLst>
              <a:latin typeface="Arabic Typesetting" pitchFamily="66" charset="-78"/>
              <a:cs typeface="Arabic Typesetting" pitchFamily="66" charset="-78"/>
            </a:endParaRPr>
          </a:p>
        </p:txBody>
      </p:sp>
      <p:pic>
        <p:nvPicPr>
          <p:cNvPr id="16" name="Picture 4"/>
          <p:cNvPicPr>
            <a:picLocks noChangeAspect="1" noChangeArrowheads="1"/>
          </p:cNvPicPr>
          <p:nvPr/>
        </p:nvPicPr>
        <p:blipFill>
          <a:blip r:embed="rId5" cstate="print"/>
          <a:srcRect/>
          <a:stretch>
            <a:fillRect/>
          </a:stretch>
        </p:blipFill>
        <p:spPr bwMode="auto">
          <a:xfrm>
            <a:off x="2362200" y="1676399"/>
            <a:ext cx="5105400" cy="396240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صورة 14" descr="13.jpg"/>
          <p:cNvPicPr>
            <a:picLocks noChangeAspect="1"/>
          </p:cNvPicPr>
          <p:nvPr/>
        </p:nvPicPr>
        <p:blipFill>
          <a:blip r:embed="rId3" cstate="print">
            <a:lum bright="70000" contrast="-70000"/>
          </a:blip>
          <a:stretch>
            <a:fillRect/>
          </a:stretch>
        </p:blipFill>
        <p:spPr>
          <a:xfrm>
            <a:off x="838200" y="723900"/>
            <a:ext cx="8280400" cy="6210300"/>
          </a:xfrm>
          <a:prstGeom prst="rect">
            <a:avLst/>
          </a:prstGeom>
          <a:ln w="3175">
            <a:solidFill>
              <a:schemeClr val="tx1"/>
            </a:solidFill>
          </a:ln>
          <a:effectLst>
            <a:softEdge rad="112500"/>
          </a:effectLst>
        </p:spPr>
      </p:pic>
      <p:sp>
        <p:nvSpPr>
          <p:cNvPr id="2" name="عنوان 1"/>
          <p:cNvSpPr txBox="1">
            <a:spLocks/>
          </p:cNvSpPr>
          <p:nvPr/>
        </p:nvSpPr>
        <p:spPr>
          <a:xfrm>
            <a:off x="2209800" y="533400"/>
            <a:ext cx="4800600" cy="11430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kumimoji="0" lang="ar-SA" sz="50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endParaRPr>
          </a:p>
        </p:txBody>
      </p:sp>
      <p:pic>
        <p:nvPicPr>
          <p:cNvPr id="3" name="Picture 8" descr="ppi3"/>
          <p:cNvPicPr>
            <a:picLocks noChangeAspect="1" noChangeArrowheads="1" noCrop="1"/>
          </p:cNvPicPr>
          <p:nvPr/>
        </p:nvPicPr>
        <p:blipFill>
          <a:blip r:embed="rId4"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17" name="Round Diagonal Corner Rectangle 13"/>
          <p:cNvSpPr/>
          <p:nvPr/>
        </p:nvSpPr>
        <p:spPr bwMode="auto">
          <a:xfrm>
            <a:off x="6477000" y="762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smtClean="0">
                <a:ln w="11430"/>
                <a:solidFill>
                  <a:srgbClr val="C00000"/>
                </a:solidFill>
                <a:effectLst>
                  <a:outerShdw blurRad="50800" dist="39000" dir="5460000" algn="tl">
                    <a:srgbClr val="000000">
                      <a:alpha val="38000"/>
                    </a:srgbClr>
                  </a:outerShdw>
                </a:effectLst>
              </a:rPr>
              <a:t>الفصل الثاني</a:t>
            </a:r>
            <a:endParaRPr lang="ar-SA" sz="3600" b="1" dirty="0">
              <a:ln w="11430"/>
              <a:solidFill>
                <a:srgbClr val="C00000"/>
              </a:solidFill>
              <a:effectLst>
                <a:outerShdw blurRad="50800" dist="39000" dir="5460000" algn="tl">
                  <a:srgbClr val="000000">
                    <a:alpha val="38000"/>
                  </a:srgbClr>
                </a:outerShdw>
              </a:effectLst>
            </a:endParaRPr>
          </a:p>
        </p:txBody>
      </p:sp>
      <p:sp>
        <p:nvSpPr>
          <p:cNvPr id="12" name="Rectangle 11"/>
          <p:cNvSpPr/>
          <p:nvPr/>
        </p:nvSpPr>
        <p:spPr>
          <a:xfrm>
            <a:off x="4267200" y="16764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endParaRPr lang="ar-SA" sz="2400" b="1" i="1" dirty="0">
              <a:ln w="11430"/>
              <a:effectLst>
                <a:outerShdw blurRad="50800" dist="39000" dir="5460000" algn="tl">
                  <a:srgbClr val="000000">
                    <a:alpha val="38000"/>
                  </a:srgbClr>
                </a:outerShdw>
              </a:effectLst>
            </a:endParaRPr>
          </a:p>
        </p:txBody>
      </p:sp>
      <p:sp>
        <p:nvSpPr>
          <p:cNvPr id="13" name="Rectangle 16"/>
          <p:cNvSpPr/>
          <p:nvPr/>
        </p:nvSpPr>
        <p:spPr>
          <a:xfrm>
            <a:off x="1219200" y="2133600"/>
            <a:ext cx="7503368" cy="4770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endParaRPr lang="ar-SA" sz="2500" dirty="0"/>
          </a:p>
        </p:txBody>
      </p:sp>
      <p:sp>
        <p:nvSpPr>
          <p:cNvPr id="14" name="Rectangle 17"/>
          <p:cNvSpPr/>
          <p:nvPr/>
        </p:nvSpPr>
        <p:spPr>
          <a:xfrm>
            <a:off x="3635896" y="2780928"/>
            <a:ext cx="3214694" cy="4770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endParaRPr lang="ar-SA" sz="2500" dirty="0"/>
          </a:p>
        </p:txBody>
      </p:sp>
      <p:sp>
        <p:nvSpPr>
          <p:cNvPr id="31" name="مستطيل 30"/>
          <p:cNvSpPr/>
          <p:nvPr/>
        </p:nvSpPr>
        <p:spPr>
          <a:xfrm>
            <a:off x="838200" y="990600"/>
            <a:ext cx="2081019" cy="769441"/>
          </a:xfrm>
          <a:prstGeom prst="rect">
            <a:avLst/>
          </a:prstGeom>
        </p:spPr>
        <p:txBody>
          <a:bodyPr wrap="none">
            <a:spAutoFit/>
          </a:bodyPr>
          <a:lstStyle/>
          <a:p>
            <a:pPr algn="ctr">
              <a:defRPr/>
            </a:pPr>
            <a:r>
              <a:rPr lang="ar-SA" sz="4400" b="1" i="1" dirty="0" smtClean="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rPr>
              <a:t>الوصف المعماري</a:t>
            </a:r>
            <a:endParaRPr lang="ar-SA" sz="4400" b="1" i="1" dirty="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endParaRPr>
          </a:p>
        </p:txBody>
      </p:sp>
      <p:sp>
        <p:nvSpPr>
          <p:cNvPr id="27" name="Round Diagonal Corner Rectangle 11"/>
          <p:cNvSpPr/>
          <p:nvPr/>
        </p:nvSpPr>
        <p:spPr bwMode="auto">
          <a:xfrm>
            <a:off x="3714744" y="5867400"/>
            <a:ext cx="2928958"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JO" sz="4000" b="1" dirty="0" smtClean="0">
                <a:ln w="11430"/>
                <a:effectLst>
                  <a:outerShdw blurRad="50800" dist="39000" dir="5460000" algn="tl">
                    <a:srgbClr val="000000">
                      <a:alpha val="38000"/>
                    </a:srgbClr>
                  </a:outerShdw>
                </a:effectLst>
                <a:latin typeface="Arabic Typesetting" pitchFamily="66" charset="-78"/>
                <a:cs typeface="Arabic Typesetting" pitchFamily="66" charset="-78"/>
              </a:rPr>
              <a:t>الطابق الثاني</a:t>
            </a:r>
            <a:endParaRPr lang="ar-SA" sz="4000" b="1" dirty="0">
              <a:ln w="11430"/>
              <a:effectLst>
                <a:outerShdw blurRad="50800" dist="39000" dir="5460000" algn="tl">
                  <a:srgbClr val="000000">
                    <a:alpha val="38000"/>
                  </a:srgbClr>
                </a:outerShdw>
              </a:effectLst>
              <a:latin typeface="Arabic Typesetting" pitchFamily="66" charset="-78"/>
              <a:cs typeface="Arabic Typesetting" pitchFamily="66" charset="-78"/>
            </a:endParaRPr>
          </a:p>
        </p:txBody>
      </p:sp>
      <p:pic>
        <p:nvPicPr>
          <p:cNvPr id="16" name="Picture 4"/>
          <p:cNvPicPr>
            <a:picLocks noChangeAspect="1" noChangeArrowheads="1"/>
          </p:cNvPicPr>
          <p:nvPr/>
        </p:nvPicPr>
        <p:blipFill>
          <a:blip r:embed="rId5" cstate="print"/>
          <a:srcRect/>
          <a:stretch>
            <a:fillRect/>
          </a:stretch>
        </p:blipFill>
        <p:spPr bwMode="auto">
          <a:xfrm>
            <a:off x="1981200" y="1752600"/>
            <a:ext cx="5410200" cy="388620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صورة 14" descr="13.jpg"/>
          <p:cNvPicPr>
            <a:picLocks noChangeAspect="1"/>
          </p:cNvPicPr>
          <p:nvPr/>
        </p:nvPicPr>
        <p:blipFill>
          <a:blip r:embed="rId3" cstate="print">
            <a:lum bright="70000" contrast="-70000"/>
          </a:blip>
          <a:stretch>
            <a:fillRect/>
          </a:stretch>
        </p:blipFill>
        <p:spPr>
          <a:xfrm>
            <a:off x="838200" y="723900"/>
            <a:ext cx="8280400" cy="6210300"/>
          </a:xfrm>
          <a:prstGeom prst="rect">
            <a:avLst/>
          </a:prstGeom>
          <a:ln w="3175">
            <a:solidFill>
              <a:schemeClr val="tx1"/>
            </a:solidFill>
          </a:ln>
          <a:effectLst>
            <a:softEdge rad="112500"/>
          </a:effectLst>
        </p:spPr>
      </p:pic>
      <p:sp>
        <p:nvSpPr>
          <p:cNvPr id="2" name="عنوان 1"/>
          <p:cNvSpPr txBox="1">
            <a:spLocks/>
          </p:cNvSpPr>
          <p:nvPr/>
        </p:nvSpPr>
        <p:spPr>
          <a:xfrm>
            <a:off x="2209800" y="533400"/>
            <a:ext cx="4800600" cy="11430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kumimoji="0" lang="ar-SA" sz="50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endParaRPr>
          </a:p>
        </p:txBody>
      </p:sp>
      <p:pic>
        <p:nvPicPr>
          <p:cNvPr id="3" name="Picture 8" descr="ppi3"/>
          <p:cNvPicPr>
            <a:picLocks noChangeAspect="1" noChangeArrowheads="1" noCrop="1"/>
          </p:cNvPicPr>
          <p:nvPr/>
        </p:nvPicPr>
        <p:blipFill>
          <a:blip r:embed="rId4"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17" name="Round Diagonal Corner Rectangle 13"/>
          <p:cNvSpPr/>
          <p:nvPr/>
        </p:nvSpPr>
        <p:spPr bwMode="auto">
          <a:xfrm>
            <a:off x="6477000" y="762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smtClean="0">
                <a:ln w="11430"/>
                <a:solidFill>
                  <a:srgbClr val="C00000"/>
                </a:solidFill>
                <a:effectLst>
                  <a:outerShdw blurRad="50800" dist="39000" dir="5460000" algn="tl">
                    <a:srgbClr val="000000">
                      <a:alpha val="38000"/>
                    </a:srgbClr>
                  </a:outerShdw>
                </a:effectLst>
              </a:rPr>
              <a:t>الفصل الثاني</a:t>
            </a:r>
            <a:endParaRPr lang="ar-SA" sz="3600" b="1" dirty="0">
              <a:ln w="11430"/>
              <a:solidFill>
                <a:srgbClr val="C00000"/>
              </a:solidFill>
              <a:effectLst>
                <a:outerShdw blurRad="50800" dist="39000" dir="5460000" algn="tl">
                  <a:srgbClr val="000000">
                    <a:alpha val="38000"/>
                  </a:srgbClr>
                </a:outerShdw>
              </a:effectLst>
            </a:endParaRPr>
          </a:p>
        </p:txBody>
      </p:sp>
      <p:sp>
        <p:nvSpPr>
          <p:cNvPr id="12" name="Rectangle 11"/>
          <p:cNvSpPr/>
          <p:nvPr/>
        </p:nvSpPr>
        <p:spPr>
          <a:xfrm>
            <a:off x="4267200" y="16764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endParaRPr lang="ar-SA" sz="2400" b="1" i="1" dirty="0">
              <a:ln w="11430"/>
              <a:effectLst>
                <a:outerShdw blurRad="50800" dist="39000" dir="5460000" algn="tl">
                  <a:srgbClr val="000000">
                    <a:alpha val="38000"/>
                  </a:srgbClr>
                </a:outerShdw>
              </a:effectLst>
            </a:endParaRPr>
          </a:p>
        </p:txBody>
      </p:sp>
      <p:sp>
        <p:nvSpPr>
          <p:cNvPr id="13" name="Rectangle 16"/>
          <p:cNvSpPr/>
          <p:nvPr/>
        </p:nvSpPr>
        <p:spPr>
          <a:xfrm>
            <a:off x="1219200" y="2133600"/>
            <a:ext cx="7503368" cy="4770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endParaRPr lang="ar-SA" sz="2500" dirty="0"/>
          </a:p>
        </p:txBody>
      </p:sp>
      <p:sp>
        <p:nvSpPr>
          <p:cNvPr id="14" name="Rectangle 17"/>
          <p:cNvSpPr/>
          <p:nvPr/>
        </p:nvSpPr>
        <p:spPr>
          <a:xfrm>
            <a:off x="3635896" y="2780928"/>
            <a:ext cx="3214694" cy="4770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endParaRPr lang="ar-SA" sz="2500" dirty="0"/>
          </a:p>
        </p:txBody>
      </p:sp>
      <p:sp>
        <p:nvSpPr>
          <p:cNvPr id="31" name="مستطيل 30"/>
          <p:cNvSpPr/>
          <p:nvPr/>
        </p:nvSpPr>
        <p:spPr>
          <a:xfrm>
            <a:off x="838200" y="990600"/>
            <a:ext cx="2081019" cy="769441"/>
          </a:xfrm>
          <a:prstGeom prst="rect">
            <a:avLst/>
          </a:prstGeom>
        </p:spPr>
        <p:txBody>
          <a:bodyPr wrap="none">
            <a:spAutoFit/>
          </a:bodyPr>
          <a:lstStyle/>
          <a:p>
            <a:pPr algn="ctr">
              <a:defRPr/>
            </a:pPr>
            <a:r>
              <a:rPr lang="ar-SA" sz="4400" b="1" i="1" dirty="0" smtClean="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rPr>
              <a:t>الوصف المعماري</a:t>
            </a:r>
            <a:endParaRPr lang="ar-SA" sz="4400" b="1" i="1" dirty="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endParaRPr>
          </a:p>
        </p:txBody>
      </p:sp>
      <p:sp>
        <p:nvSpPr>
          <p:cNvPr id="27" name="Round Diagonal Corner Rectangle 11"/>
          <p:cNvSpPr/>
          <p:nvPr/>
        </p:nvSpPr>
        <p:spPr bwMode="auto">
          <a:xfrm>
            <a:off x="3714744" y="5867400"/>
            <a:ext cx="2928958"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JO" sz="4000" b="1" dirty="0" smtClean="0">
                <a:ln w="11430"/>
                <a:effectLst>
                  <a:outerShdw blurRad="50800" dist="39000" dir="5460000" algn="tl">
                    <a:srgbClr val="000000">
                      <a:alpha val="38000"/>
                    </a:srgbClr>
                  </a:outerShdw>
                </a:effectLst>
                <a:latin typeface="Arabic Typesetting" pitchFamily="66" charset="-78"/>
                <a:cs typeface="Arabic Typesetting" pitchFamily="66" charset="-78"/>
              </a:rPr>
              <a:t>الطابق الثالث</a:t>
            </a:r>
            <a:endParaRPr lang="ar-SA" sz="4000" b="1" dirty="0">
              <a:ln w="11430"/>
              <a:effectLst>
                <a:outerShdw blurRad="50800" dist="39000" dir="5460000" algn="tl">
                  <a:srgbClr val="000000">
                    <a:alpha val="38000"/>
                  </a:srgbClr>
                </a:outerShdw>
              </a:effectLst>
              <a:latin typeface="Arabic Typesetting" pitchFamily="66" charset="-78"/>
              <a:cs typeface="Arabic Typesetting" pitchFamily="66" charset="-78"/>
            </a:endParaRPr>
          </a:p>
        </p:txBody>
      </p:sp>
      <p:pic>
        <p:nvPicPr>
          <p:cNvPr id="18" name="Picture 6"/>
          <p:cNvPicPr>
            <a:picLocks noChangeAspect="1" noChangeArrowheads="1"/>
          </p:cNvPicPr>
          <p:nvPr/>
        </p:nvPicPr>
        <p:blipFill>
          <a:blip r:embed="rId5" cstate="print"/>
          <a:srcRect/>
          <a:stretch>
            <a:fillRect/>
          </a:stretch>
        </p:blipFill>
        <p:spPr bwMode="auto">
          <a:xfrm>
            <a:off x="2057400" y="1752601"/>
            <a:ext cx="5105400" cy="388620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ound Diagonal Corner Rectangle 11"/>
          <p:cNvSpPr/>
          <p:nvPr/>
        </p:nvSpPr>
        <p:spPr bwMode="auto">
          <a:xfrm>
            <a:off x="5867400" y="5562600"/>
            <a:ext cx="1600200" cy="3048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pic>
        <p:nvPicPr>
          <p:cNvPr id="15" name="صورة 14" descr="13.jpg"/>
          <p:cNvPicPr>
            <a:picLocks noChangeAspect="1"/>
          </p:cNvPicPr>
          <p:nvPr/>
        </p:nvPicPr>
        <p:blipFill>
          <a:blip r:embed="rId3" cstate="print">
            <a:lum bright="70000" contrast="-70000"/>
          </a:blip>
          <a:stretch>
            <a:fillRect/>
          </a:stretch>
        </p:blipFill>
        <p:spPr>
          <a:xfrm>
            <a:off x="685800" y="723900"/>
            <a:ext cx="8432800" cy="6210300"/>
          </a:xfrm>
          <a:prstGeom prst="rect">
            <a:avLst/>
          </a:prstGeom>
          <a:ln w="3175">
            <a:solidFill>
              <a:schemeClr val="tx1"/>
            </a:solidFill>
          </a:ln>
          <a:effectLst>
            <a:softEdge rad="112500"/>
          </a:effectLst>
        </p:spPr>
      </p:pic>
      <p:sp>
        <p:nvSpPr>
          <p:cNvPr id="2" name="عنوان 1"/>
          <p:cNvSpPr txBox="1">
            <a:spLocks/>
          </p:cNvSpPr>
          <p:nvPr/>
        </p:nvSpPr>
        <p:spPr>
          <a:xfrm>
            <a:off x="2209800" y="533400"/>
            <a:ext cx="4800600" cy="11430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kumimoji="0" lang="ar-SA" sz="50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endParaRPr>
          </a:p>
        </p:txBody>
      </p:sp>
      <p:pic>
        <p:nvPicPr>
          <p:cNvPr id="3" name="Picture 8" descr="ppi3"/>
          <p:cNvPicPr>
            <a:picLocks noChangeAspect="1" noChangeArrowheads="1" noCrop="1"/>
          </p:cNvPicPr>
          <p:nvPr/>
        </p:nvPicPr>
        <p:blipFill>
          <a:blip r:embed="rId4"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17" name="Round Diagonal Corner Rectangle 13"/>
          <p:cNvSpPr/>
          <p:nvPr/>
        </p:nvSpPr>
        <p:spPr bwMode="auto">
          <a:xfrm>
            <a:off x="6477000" y="762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smtClean="0">
                <a:ln w="11430"/>
                <a:solidFill>
                  <a:srgbClr val="C00000"/>
                </a:solidFill>
                <a:effectLst>
                  <a:outerShdw blurRad="50800" dist="39000" dir="5460000" algn="tl">
                    <a:srgbClr val="000000">
                      <a:alpha val="38000"/>
                    </a:srgbClr>
                  </a:outerShdw>
                </a:effectLst>
              </a:rPr>
              <a:t>الفصل الثاني</a:t>
            </a:r>
            <a:endParaRPr lang="ar-SA" sz="3600" b="1" dirty="0">
              <a:ln w="11430"/>
              <a:solidFill>
                <a:srgbClr val="C00000"/>
              </a:solidFill>
              <a:effectLst>
                <a:outerShdw blurRad="50800" dist="39000" dir="5460000" algn="tl">
                  <a:srgbClr val="000000">
                    <a:alpha val="38000"/>
                  </a:srgbClr>
                </a:outerShdw>
              </a:effectLst>
            </a:endParaRPr>
          </a:p>
        </p:txBody>
      </p:sp>
      <p:sp>
        <p:nvSpPr>
          <p:cNvPr id="13" name="Rectangle 16"/>
          <p:cNvSpPr/>
          <p:nvPr/>
        </p:nvSpPr>
        <p:spPr>
          <a:xfrm>
            <a:off x="1219200" y="2133600"/>
            <a:ext cx="7503368" cy="4770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endParaRPr lang="ar-SA" sz="2500" dirty="0"/>
          </a:p>
        </p:txBody>
      </p:sp>
      <p:sp>
        <p:nvSpPr>
          <p:cNvPr id="14" name="Rectangle 17"/>
          <p:cNvSpPr/>
          <p:nvPr/>
        </p:nvSpPr>
        <p:spPr>
          <a:xfrm>
            <a:off x="3635896" y="2780928"/>
            <a:ext cx="3214694" cy="4770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endParaRPr lang="ar-SA" sz="2500" dirty="0"/>
          </a:p>
        </p:txBody>
      </p:sp>
      <p:sp>
        <p:nvSpPr>
          <p:cNvPr id="31" name="مستطيل 30"/>
          <p:cNvSpPr/>
          <p:nvPr/>
        </p:nvSpPr>
        <p:spPr>
          <a:xfrm>
            <a:off x="838200" y="990600"/>
            <a:ext cx="2081019" cy="769441"/>
          </a:xfrm>
          <a:prstGeom prst="rect">
            <a:avLst/>
          </a:prstGeom>
        </p:spPr>
        <p:txBody>
          <a:bodyPr wrap="none">
            <a:spAutoFit/>
          </a:bodyPr>
          <a:lstStyle/>
          <a:p>
            <a:pPr algn="ctr">
              <a:defRPr/>
            </a:pPr>
            <a:r>
              <a:rPr lang="ar-SA" sz="4400" b="1" i="1" dirty="0" smtClean="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rPr>
              <a:t>الوصف المعماري</a:t>
            </a:r>
            <a:endParaRPr lang="ar-SA" sz="4400" b="1" i="1" dirty="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endParaRPr>
          </a:p>
        </p:txBody>
      </p:sp>
      <p:sp>
        <p:nvSpPr>
          <p:cNvPr id="16" name="Title 1"/>
          <p:cNvSpPr txBox="1">
            <a:spLocks/>
          </p:cNvSpPr>
          <p:nvPr/>
        </p:nvSpPr>
        <p:spPr>
          <a:xfrm>
            <a:off x="457200" y="274638"/>
            <a:ext cx="7467600" cy="1143000"/>
          </a:xfrm>
          <a:prstGeom prst="rect">
            <a:avLst/>
          </a:prstGeom>
        </p:spPr>
        <p:txBody>
          <a:bodyPr>
            <a:normAutofit fontScale="25000" lnSpcReduction="20000"/>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t> </a:t>
            </a:r>
            <a:r>
              <a:rPr kumimoji="0" lang="en-US"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en-US" sz="5000" b="0" i="0" u="none" strike="noStrike" kern="1200" cap="none" spc="0" normalizeH="0" baseline="0" noProof="0" smtClean="0">
                <a:ln>
                  <a:noFill/>
                </a:ln>
                <a:solidFill>
                  <a:schemeClr val="tx2">
                    <a:satMod val="130000"/>
                  </a:schemeClr>
                </a:solidFill>
                <a:effectLst/>
                <a:uLnTx/>
                <a:uFillTx/>
                <a:latin typeface="+mj-lt"/>
                <a:ea typeface="+mj-ea"/>
                <a:cs typeface="+mj-cs"/>
              </a:rPr>
            </a:br>
            <a:r>
              <a:rPr kumimoji="0" lang="en-US"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en-US" sz="5000" b="0" i="0" u="none" strike="noStrike" kern="1200" cap="none" spc="0" normalizeH="0" baseline="0" noProof="0" smtClean="0">
                <a:ln>
                  <a:noFill/>
                </a:ln>
                <a:solidFill>
                  <a:schemeClr val="tx2">
                    <a:satMod val="130000"/>
                  </a:schemeClr>
                </a:solidFill>
                <a:effectLst/>
                <a:uLnTx/>
                <a:uFillTx/>
                <a:latin typeface="+mj-lt"/>
                <a:ea typeface="+mj-ea"/>
                <a:cs typeface="+mj-cs"/>
              </a:rPr>
            </a:br>
            <a: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br>
            <a: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br>
            <a: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br>
            <a: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br>
            <a: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br>
            <a:endParaRPr kumimoji="0" lang="ar-SA" sz="2700" b="0" i="0" u="none" strike="noStrike" kern="1200" cap="none" spc="0" normalizeH="0" baseline="0" noProof="0" dirty="0">
              <a:ln>
                <a:noFill/>
              </a:ln>
              <a:solidFill>
                <a:schemeClr val="tx2">
                  <a:satMod val="130000"/>
                </a:schemeClr>
              </a:solidFill>
              <a:effectLst/>
              <a:uLnTx/>
              <a:uFillTx/>
              <a:latin typeface="+mj-lt"/>
              <a:ea typeface="+mj-ea"/>
              <a:cs typeface="+mj-cs"/>
            </a:endParaRPr>
          </a:p>
        </p:txBody>
      </p:sp>
      <p:sp>
        <p:nvSpPr>
          <p:cNvPr id="22" name="Rectangle 11"/>
          <p:cNvSpPr/>
          <p:nvPr/>
        </p:nvSpPr>
        <p:spPr>
          <a:xfrm>
            <a:off x="3581400" y="1600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a:defRPr/>
            </a:pPr>
            <a:r>
              <a:rPr lang="ar-JO" sz="2400" b="1" dirty="0" smtClean="0"/>
              <a:t>وصف الواجهات</a:t>
            </a:r>
            <a:r>
              <a:rPr lang="ar-SA" sz="2400" b="1" i="1" dirty="0">
                <a:ln w="11430"/>
                <a:effectLst>
                  <a:outerShdw blurRad="50800" dist="39000" dir="5460000" algn="tl">
                    <a:srgbClr val="000000">
                      <a:alpha val="38000"/>
                    </a:srgbClr>
                  </a:outerShdw>
                </a:effectLst>
              </a:rPr>
              <a:t>:</a:t>
            </a:r>
          </a:p>
        </p:txBody>
      </p:sp>
      <p:sp>
        <p:nvSpPr>
          <p:cNvPr id="23" name="Rectangle 16"/>
          <p:cNvSpPr/>
          <p:nvPr/>
        </p:nvSpPr>
        <p:spPr>
          <a:xfrm>
            <a:off x="1828800" y="2057400"/>
            <a:ext cx="6934200" cy="707886"/>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r>
              <a:rPr lang="ar-SA" sz="2000" dirty="0"/>
              <a:t>ان من </a:t>
            </a:r>
            <a:r>
              <a:rPr lang="ar-SA" sz="2000" dirty="0" smtClean="0"/>
              <a:t>أهم </a:t>
            </a:r>
            <a:r>
              <a:rPr lang="ar-SA" sz="2000" dirty="0" err="1" smtClean="0"/>
              <a:t>ا</a:t>
            </a:r>
            <a:r>
              <a:rPr lang="ar-JO" sz="2000" dirty="0" smtClean="0"/>
              <a:t>لأمور</a:t>
            </a:r>
            <a:r>
              <a:rPr lang="ar-SA" sz="2000" dirty="0" smtClean="0"/>
              <a:t> </a:t>
            </a:r>
            <a:r>
              <a:rPr lang="ar-SA" sz="2000" dirty="0"/>
              <a:t>المعماريه التي يجب اخذها بعين الاعتبار هي الواجهات التي من خلالها  يتم </a:t>
            </a:r>
            <a:r>
              <a:rPr lang="ar-SA" sz="2000" dirty="0" smtClean="0"/>
              <a:t>إظهار الصورة</a:t>
            </a:r>
            <a:r>
              <a:rPr lang="ar-JO" sz="2000" dirty="0" smtClean="0"/>
              <a:t> الجمالية</a:t>
            </a:r>
            <a:r>
              <a:rPr lang="ar-SA" sz="2000" dirty="0" smtClean="0"/>
              <a:t> </a:t>
            </a:r>
            <a:r>
              <a:rPr lang="ar-SA" sz="2000" dirty="0"/>
              <a:t>للمبنى </a:t>
            </a:r>
            <a:r>
              <a:rPr lang="ar-SA" sz="2000" dirty="0" smtClean="0"/>
              <a:t>بالا</a:t>
            </a:r>
            <a:r>
              <a:rPr lang="ar-JO" sz="2000" dirty="0" smtClean="0"/>
              <a:t>ضا</a:t>
            </a:r>
            <a:r>
              <a:rPr lang="ar-SA" sz="2000" dirty="0" smtClean="0"/>
              <a:t>فه </a:t>
            </a:r>
            <a:r>
              <a:rPr lang="ar-SA" sz="2000" dirty="0"/>
              <a:t>الى معرفة ارتفاعات </a:t>
            </a:r>
            <a:r>
              <a:rPr lang="ar-SA" sz="2000" dirty="0" smtClean="0"/>
              <a:t>المبنى</a:t>
            </a:r>
            <a:r>
              <a:rPr lang="ar-JO" sz="2000" dirty="0" smtClean="0"/>
              <a:t>.</a:t>
            </a:r>
            <a:endParaRPr lang="en-US" sz="2000" dirty="0"/>
          </a:p>
        </p:txBody>
      </p:sp>
      <p:pic>
        <p:nvPicPr>
          <p:cNvPr id="18" name="Picture 4" descr="شماليه"/>
          <p:cNvPicPr>
            <a:picLocks noChangeAspect="1" noChangeArrowheads="1"/>
          </p:cNvPicPr>
          <p:nvPr/>
        </p:nvPicPr>
        <p:blipFill>
          <a:blip r:embed="rId5" cstate="print"/>
          <a:srcRect/>
          <a:stretch>
            <a:fillRect/>
          </a:stretch>
        </p:blipFill>
        <p:spPr bwMode="auto">
          <a:xfrm>
            <a:off x="5029200" y="3124200"/>
            <a:ext cx="3621360" cy="2362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9" name="Picture 4" descr="جنوبية"/>
          <p:cNvPicPr>
            <a:picLocks noChangeAspect="1" noChangeArrowheads="1"/>
          </p:cNvPicPr>
          <p:nvPr/>
        </p:nvPicPr>
        <p:blipFill>
          <a:blip r:embed="rId6" cstate="print"/>
          <a:srcRect/>
          <a:stretch>
            <a:fillRect/>
          </a:stretch>
        </p:blipFill>
        <p:spPr bwMode="auto">
          <a:xfrm>
            <a:off x="762000" y="3124200"/>
            <a:ext cx="3962400" cy="2362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0" name="Round Diagonal Corner Rectangle 11"/>
          <p:cNvSpPr/>
          <p:nvPr/>
        </p:nvSpPr>
        <p:spPr bwMode="auto">
          <a:xfrm>
            <a:off x="2057400" y="5562600"/>
            <a:ext cx="1600200" cy="3048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b="1" dirty="0" smtClean="0">
                <a:ln w="11430"/>
                <a:effectLst>
                  <a:outerShdw blurRad="50800" dist="39000" dir="5460000" algn="tl">
                    <a:srgbClr val="000000">
                      <a:alpha val="38000"/>
                    </a:srgbClr>
                  </a:outerShdw>
                </a:effectLst>
              </a:rPr>
              <a:t>الواجهة </a:t>
            </a:r>
            <a:r>
              <a:rPr lang="ar-JO" b="1" dirty="0" smtClean="0">
                <a:ln w="11430"/>
                <a:effectLst>
                  <a:outerShdw blurRad="50800" dist="39000" dir="5460000" algn="tl">
                    <a:srgbClr val="000000">
                      <a:alpha val="38000"/>
                    </a:srgbClr>
                  </a:outerShdw>
                </a:effectLst>
              </a:rPr>
              <a:t>الجنوبية</a:t>
            </a:r>
            <a:endParaRPr lang="ar-SA" b="1" dirty="0">
              <a:ln w="11430"/>
              <a:effectLst>
                <a:outerShdw blurRad="50800" dist="39000" dir="5460000" algn="tl">
                  <a:srgbClr val="000000">
                    <a:alpha val="38000"/>
                  </a:srgbClr>
                </a:outerShdw>
              </a:effectLst>
            </a:endParaRPr>
          </a:p>
        </p:txBody>
      </p:sp>
      <p:sp>
        <p:nvSpPr>
          <p:cNvPr id="29" name="Round Diagonal Corner Rectangle 11"/>
          <p:cNvSpPr/>
          <p:nvPr/>
        </p:nvSpPr>
        <p:spPr bwMode="auto">
          <a:xfrm>
            <a:off x="6019800" y="5562600"/>
            <a:ext cx="1600200" cy="3048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b="1" dirty="0" smtClean="0">
                <a:ln w="11430"/>
                <a:effectLst>
                  <a:outerShdw blurRad="50800" dist="39000" dir="5460000" algn="tl">
                    <a:srgbClr val="000000">
                      <a:alpha val="38000"/>
                    </a:srgbClr>
                  </a:outerShdw>
                </a:effectLst>
              </a:rPr>
              <a:t>الواجهة </a:t>
            </a:r>
            <a:r>
              <a:rPr lang="ar-JO" b="1" dirty="0" smtClean="0">
                <a:ln w="11430"/>
                <a:effectLst>
                  <a:outerShdw blurRad="50800" dist="39000" dir="5460000" algn="tl">
                    <a:srgbClr val="000000">
                      <a:alpha val="38000"/>
                    </a:srgbClr>
                  </a:outerShdw>
                </a:effectLst>
              </a:rPr>
              <a:t>الشمالية</a:t>
            </a:r>
            <a:endParaRPr lang="ar-SA" b="1" dirty="0">
              <a:ln w="11430"/>
              <a:effectLst>
                <a:outerShdw blurRad="50800" dist="39000" dir="5460000" algn="tl">
                  <a:srgbClr val="000000">
                    <a:alpha val="38000"/>
                  </a:srgbClr>
                </a:outerShdw>
              </a:effectLst>
            </a:endParaRPr>
          </a:p>
        </p:txBody>
      </p:sp>
    </p:spTree>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صورة 14" descr="13.jpg"/>
          <p:cNvPicPr>
            <a:picLocks noChangeAspect="1"/>
          </p:cNvPicPr>
          <p:nvPr/>
        </p:nvPicPr>
        <p:blipFill>
          <a:blip r:embed="rId3" cstate="print">
            <a:lum bright="70000" contrast="-70000"/>
          </a:blip>
          <a:stretch>
            <a:fillRect/>
          </a:stretch>
        </p:blipFill>
        <p:spPr>
          <a:xfrm>
            <a:off x="838200" y="723900"/>
            <a:ext cx="8280400" cy="6210300"/>
          </a:xfrm>
          <a:prstGeom prst="rect">
            <a:avLst/>
          </a:prstGeom>
          <a:ln w="3175">
            <a:solidFill>
              <a:schemeClr val="tx1"/>
            </a:solidFill>
          </a:ln>
          <a:effectLst>
            <a:softEdge rad="112500"/>
          </a:effectLst>
        </p:spPr>
      </p:pic>
      <p:sp>
        <p:nvSpPr>
          <p:cNvPr id="2" name="عنوان 1"/>
          <p:cNvSpPr txBox="1">
            <a:spLocks/>
          </p:cNvSpPr>
          <p:nvPr/>
        </p:nvSpPr>
        <p:spPr>
          <a:xfrm>
            <a:off x="2209800" y="533400"/>
            <a:ext cx="4800600" cy="11430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kumimoji="0" lang="ar-SA" sz="50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endParaRPr>
          </a:p>
        </p:txBody>
      </p:sp>
      <p:pic>
        <p:nvPicPr>
          <p:cNvPr id="3" name="Picture 8" descr="ppi3"/>
          <p:cNvPicPr>
            <a:picLocks noChangeAspect="1" noChangeArrowheads="1" noCrop="1"/>
          </p:cNvPicPr>
          <p:nvPr/>
        </p:nvPicPr>
        <p:blipFill>
          <a:blip r:embed="rId4"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17" name="Round Diagonal Corner Rectangle 13"/>
          <p:cNvSpPr/>
          <p:nvPr/>
        </p:nvSpPr>
        <p:spPr bwMode="auto">
          <a:xfrm>
            <a:off x="6477000" y="762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smtClean="0">
                <a:ln w="11430"/>
                <a:solidFill>
                  <a:srgbClr val="C00000"/>
                </a:solidFill>
                <a:effectLst>
                  <a:outerShdw blurRad="50800" dist="39000" dir="5460000" algn="tl">
                    <a:srgbClr val="000000">
                      <a:alpha val="38000"/>
                    </a:srgbClr>
                  </a:outerShdw>
                </a:effectLst>
              </a:rPr>
              <a:t>الفصل الثاني</a:t>
            </a:r>
            <a:endParaRPr lang="ar-SA" sz="3600" b="1" dirty="0">
              <a:ln w="11430"/>
              <a:solidFill>
                <a:srgbClr val="C00000"/>
              </a:solidFill>
              <a:effectLst>
                <a:outerShdw blurRad="50800" dist="39000" dir="5460000" algn="tl">
                  <a:srgbClr val="000000">
                    <a:alpha val="38000"/>
                  </a:srgbClr>
                </a:outerShdw>
              </a:effectLst>
            </a:endParaRPr>
          </a:p>
        </p:txBody>
      </p:sp>
      <p:sp>
        <p:nvSpPr>
          <p:cNvPr id="13" name="Rectangle 16"/>
          <p:cNvSpPr/>
          <p:nvPr/>
        </p:nvSpPr>
        <p:spPr>
          <a:xfrm>
            <a:off x="1219200" y="2133600"/>
            <a:ext cx="7503368" cy="4770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endParaRPr lang="ar-SA" sz="2500" dirty="0"/>
          </a:p>
        </p:txBody>
      </p:sp>
      <p:sp>
        <p:nvSpPr>
          <p:cNvPr id="14" name="Rectangle 17"/>
          <p:cNvSpPr/>
          <p:nvPr/>
        </p:nvSpPr>
        <p:spPr>
          <a:xfrm>
            <a:off x="3635896" y="2780928"/>
            <a:ext cx="3214694" cy="4770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endParaRPr lang="ar-SA" sz="2500" dirty="0"/>
          </a:p>
        </p:txBody>
      </p:sp>
      <p:sp>
        <p:nvSpPr>
          <p:cNvPr id="31" name="مستطيل 30"/>
          <p:cNvSpPr/>
          <p:nvPr/>
        </p:nvSpPr>
        <p:spPr>
          <a:xfrm>
            <a:off x="838200" y="990600"/>
            <a:ext cx="2081019" cy="769441"/>
          </a:xfrm>
          <a:prstGeom prst="rect">
            <a:avLst/>
          </a:prstGeom>
        </p:spPr>
        <p:txBody>
          <a:bodyPr wrap="none">
            <a:spAutoFit/>
          </a:bodyPr>
          <a:lstStyle/>
          <a:p>
            <a:pPr algn="ctr">
              <a:defRPr/>
            </a:pPr>
            <a:r>
              <a:rPr lang="ar-SA" sz="4400" b="1" i="1" dirty="0" smtClean="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rPr>
              <a:t>الوصف المعماري</a:t>
            </a:r>
            <a:endParaRPr lang="ar-SA" sz="4400" b="1" i="1" dirty="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endParaRPr>
          </a:p>
        </p:txBody>
      </p:sp>
      <p:sp>
        <p:nvSpPr>
          <p:cNvPr id="16" name="Title 1"/>
          <p:cNvSpPr txBox="1">
            <a:spLocks/>
          </p:cNvSpPr>
          <p:nvPr/>
        </p:nvSpPr>
        <p:spPr>
          <a:xfrm>
            <a:off x="457200" y="274638"/>
            <a:ext cx="7467600" cy="1143000"/>
          </a:xfrm>
          <a:prstGeom prst="rect">
            <a:avLst/>
          </a:prstGeom>
        </p:spPr>
        <p:txBody>
          <a:bodyPr>
            <a:normAutofit fontScale="25000" lnSpcReduction="20000"/>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t> </a:t>
            </a:r>
            <a:r>
              <a:rPr kumimoji="0" lang="en-US"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en-US" sz="5000" b="0" i="0" u="none" strike="noStrike" kern="1200" cap="none" spc="0" normalizeH="0" baseline="0" noProof="0" smtClean="0">
                <a:ln>
                  <a:noFill/>
                </a:ln>
                <a:solidFill>
                  <a:schemeClr val="tx2">
                    <a:satMod val="130000"/>
                  </a:schemeClr>
                </a:solidFill>
                <a:effectLst/>
                <a:uLnTx/>
                <a:uFillTx/>
                <a:latin typeface="+mj-lt"/>
                <a:ea typeface="+mj-ea"/>
                <a:cs typeface="+mj-cs"/>
              </a:rPr>
            </a:br>
            <a:r>
              <a:rPr kumimoji="0" lang="en-US"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en-US" sz="5000" b="0" i="0" u="none" strike="noStrike" kern="1200" cap="none" spc="0" normalizeH="0" baseline="0" noProof="0" smtClean="0">
                <a:ln>
                  <a:noFill/>
                </a:ln>
                <a:solidFill>
                  <a:schemeClr val="tx2">
                    <a:satMod val="130000"/>
                  </a:schemeClr>
                </a:solidFill>
                <a:effectLst/>
                <a:uLnTx/>
                <a:uFillTx/>
                <a:latin typeface="+mj-lt"/>
                <a:ea typeface="+mj-ea"/>
                <a:cs typeface="+mj-cs"/>
              </a:rPr>
            </a:br>
            <a: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br>
            <a: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br>
            <a: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br>
            <a: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br>
            <a: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br>
            <a:endParaRPr kumimoji="0" lang="ar-SA" sz="2700" b="0" i="0" u="none" strike="noStrike" kern="1200" cap="none" spc="0" normalizeH="0" baseline="0" noProof="0" dirty="0">
              <a:ln>
                <a:noFill/>
              </a:ln>
              <a:solidFill>
                <a:schemeClr val="tx2">
                  <a:satMod val="130000"/>
                </a:schemeClr>
              </a:solidFill>
              <a:effectLst/>
              <a:uLnTx/>
              <a:uFillTx/>
              <a:latin typeface="+mj-lt"/>
              <a:ea typeface="+mj-ea"/>
              <a:cs typeface="+mj-cs"/>
            </a:endParaRPr>
          </a:p>
        </p:txBody>
      </p:sp>
      <p:sp>
        <p:nvSpPr>
          <p:cNvPr id="25" name="Rectangle 20"/>
          <p:cNvSpPr/>
          <p:nvPr/>
        </p:nvSpPr>
        <p:spPr>
          <a:xfrm>
            <a:off x="6381776" y="3143248"/>
            <a:ext cx="19050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eaLnBrk="0" hangingPunct="0">
              <a:defRPr/>
            </a:pPr>
            <a:endParaRPr lang="ar-SA" sz="3200" dirty="0"/>
          </a:p>
        </p:txBody>
      </p:sp>
      <p:pic>
        <p:nvPicPr>
          <p:cNvPr id="21" name="Picture 4" descr="3"/>
          <p:cNvPicPr>
            <a:picLocks noChangeAspect="1" noChangeArrowheads="1"/>
          </p:cNvPicPr>
          <p:nvPr/>
        </p:nvPicPr>
        <p:blipFill>
          <a:blip r:embed="rId5" cstate="print"/>
          <a:srcRect/>
          <a:stretch>
            <a:fillRect/>
          </a:stretch>
        </p:blipFill>
        <p:spPr bwMode="auto">
          <a:xfrm>
            <a:off x="4953000" y="2895600"/>
            <a:ext cx="3602603" cy="2133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7" name="Picture 4" descr="1"/>
          <p:cNvPicPr>
            <a:picLocks noChangeAspect="1" noChangeArrowheads="1"/>
          </p:cNvPicPr>
          <p:nvPr/>
        </p:nvPicPr>
        <p:blipFill>
          <a:blip r:embed="rId6" cstate="print"/>
          <a:srcRect/>
          <a:stretch>
            <a:fillRect/>
          </a:stretch>
        </p:blipFill>
        <p:spPr bwMode="auto">
          <a:xfrm>
            <a:off x="685800" y="2895600"/>
            <a:ext cx="3921968" cy="21560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2" name="Round Diagonal Corner Rectangle 11"/>
          <p:cNvSpPr/>
          <p:nvPr/>
        </p:nvSpPr>
        <p:spPr bwMode="auto">
          <a:xfrm>
            <a:off x="5943600" y="5029200"/>
            <a:ext cx="1600200" cy="3048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33" name="Round Diagonal Corner Rectangle 11"/>
          <p:cNvSpPr/>
          <p:nvPr/>
        </p:nvSpPr>
        <p:spPr bwMode="auto">
          <a:xfrm>
            <a:off x="2133600" y="5105400"/>
            <a:ext cx="1600200" cy="3048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b="1" dirty="0" smtClean="0">
                <a:ln w="11430"/>
                <a:effectLst>
                  <a:outerShdw blurRad="50800" dist="39000" dir="5460000" algn="tl">
                    <a:srgbClr val="000000">
                      <a:alpha val="38000"/>
                    </a:srgbClr>
                  </a:outerShdw>
                </a:effectLst>
              </a:rPr>
              <a:t>الواجهة </a:t>
            </a:r>
            <a:r>
              <a:rPr lang="ar-JO" b="1" dirty="0" smtClean="0">
                <a:ln w="11430"/>
                <a:effectLst>
                  <a:outerShdw blurRad="50800" dist="39000" dir="5460000" algn="tl">
                    <a:srgbClr val="000000">
                      <a:alpha val="38000"/>
                    </a:srgbClr>
                  </a:outerShdw>
                </a:effectLst>
              </a:rPr>
              <a:t>الغربية</a:t>
            </a:r>
            <a:endParaRPr lang="ar-SA" b="1" dirty="0">
              <a:ln w="11430"/>
              <a:effectLst>
                <a:outerShdw blurRad="50800" dist="39000" dir="5460000" algn="tl">
                  <a:srgbClr val="000000">
                    <a:alpha val="38000"/>
                  </a:srgbClr>
                </a:outerShdw>
              </a:effectLst>
            </a:endParaRPr>
          </a:p>
        </p:txBody>
      </p:sp>
      <p:sp>
        <p:nvSpPr>
          <p:cNvPr id="35" name="مستطيل 34"/>
          <p:cNvSpPr/>
          <p:nvPr/>
        </p:nvSpPr>
        <p:spPr>
          <a:xfrm>
            <a:off x="6113633" y="5029200"/>
            <a:ext cx="1401346" cy="369332"/>
          </a:xfrm>
          <a:prstGeom prst="rect">
            <a:avLst/>
          </a:prstGeom>
        </p:spPr>
        <p:txBody>
          <a:bodyPr wrap="square">
            <a:spAutoFit/>
          </a:bodyPr>
          <a:lstStyle/>
          <a:p>
            <a:pPr algn="ctr">
              <a:defRPr/>
            </a:pPr>
            <a:r>
              <a:rPr lang="ar-SA" b="1" dirty="0" smtClean="0">
                <a:ln w="11430"/>
                <a:effectLst>
                  <a:outerShdw blurRad="50800" dist="39000" dir="5460000" algn="tl">
                    <a:srgbClr val="000000">
                      <a:alpha val="38000"/>
                    </a:srgbClr>
                  </a:outerShdw>
                </a:effectLst>
              </a:rPr>
              <a:t>الواجهة </a:t>
            </a:r>
            <a:r>
              <a:rPr lang="ar-JO" b="1" dirty="0" smtClean="0">
                <a:ln w="11430"/>
                <a:effectLst>
                  <a:outerShdw blurRad="50800" dist="39000" dir="5460000" algn="tl">
                    <a:srgbClr val="000000">
                      <a:alpha val="38000"/>
                    </a:srgbClr>
                  </a:outerShdw>
                </a:effectLst>
              </a:rPr>
              <a:t>الشرقية</a:t>
            </a:r>
            <a:endParaRPr lang="ar-SA" b="1" dirty="0">
              <a:ln w="11430"/>
              <a:effectLst>
                <a:outerShdw blurRad="50800" dist="39000" dir="5460000" algn="tl">
                  <a:srgbClr val="000000">
                    <a:alpha val="38000"/>
                  </a:srgbClr>
                </a:outerShdw>
              </a:effectLst>
            </a:endParaRPr>
          </a:p>
        </p:txBody>
      </p:sp>
    </p:spTree>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صورة 14" descr="13.jpg"/>
          <p:cNvPicPr>
            <a:picLocks noChangeAspect="1"/>
          </p:cNvPicPr>
          <p:nvPr/>
        </p:nvPicPr>
        <p:blipFill>
          <a:blip r:embed="rId3" cstate="print">
            <a:lum bright="70000" contrast="-70000"/>
          </a:blip>
          <a:stretch>
            <a:fillRect/>
          </a:stretch>
        </p:blipFill>
        <p:spPr>
          <a:xfrm>
            <a:off x="838200" y="723900"/>
            <a:ext cx="8280400" cy="6210300"/>
          </a:xfrm>
          <a:prstGeom prst="rect">
            <a:avLst/>
          </a:prstGeom>
          <a:ln w="3175">
            <a:solidFill>
              <a:schemeClr val="tx1"/>
            </a:solidFill>
          </a:ln>
          <a:effectLst>
            <a:softEdge rad="112500"/>
          </a:effectLst>
        </p:spPr>
      </p:pic>
      <p:sp>
        <p:nvSpPr>
          <p:cNvPr id="2" name="عنوان 1"/>
          <p:cNvSpPr txBox="1">
            <a:spLocks/>
          </p:cNvSpPr>
          <p:nvPr/>
        </p:nvSpPr>
        <p:spPr>
          <a:xfrm>
            <a:off x="2209800" y="533400"/>
            <a:ext cx="4800600" cy="11430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kumimoji="0" lang="ar-SA" sz="50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endParaRPr>
          </a:p>
        </p:txBody>
      </p:sp>
      <p:pic>
        <p:nvPicPr>
          <p:cNvPr id="3" name="Picture 8" descr="ppi3"/>
          <p:cNvPicPr>
            <a:picLocks noChangeAspect="1" noChangeArrowheads="1" noCrop="1"/>
          </p:cNvPicPr>
          <p:nvPr/>
        </p:nvPicPr>
        <p:blipFill>
          <a:blip r:embed="rId4"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17" name="Round Diagonal Corner Rectangle 13"/>
          <p:cNvSpPr/>
          <p:nvPr/>
        </p:nvSpPr>
        <p:spPr bwMode="auto">
          <a:xfrm>
            <a:off x="6477000" y="762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smtClean="0">
                <a:ln w="11430"/>
                <a:solidFill>
                  <a:srgbClr val="C00000"/>
                </a:solidFill>
                <a:effectLst>
                  <a:outerShdw blurRad="50800" dist="39000" dir="5460000" algn="tl">
                    <a:srgbClr val="000000">
                      <a:alpha val="38000"/>
                    </a:srgbClr>
                  </a:outerShdw>
                </a:effectLst>
              </a:rPr>
              <a:t>الفصل الثاني</a:t>
            </a:r>
            <a:endParaRPr lang="ar-SA" sz="3600" b="1" dirty="0">
              <a:ln w="11430"/>
              <a:solidFill>
                <a:srgbClr val="C00000"/>
              </a:solidFill>
              <a:effectLst>
                <a:outerShdw blurRad="50800" dist="39000" dir="5460000" algn="tl">
                  <a:srgbClr val="000000">
                    <a:alpha val="38000"/>
                  </a:srgbClr>
                </a:outerShdw>
              </a:effectLst>
            </a:endParaRPr>
          </a:p>
        </p:txBody>
      </p:sp>
      <p:sp>
        <p:nvSpPr>
          <p:cNvPr id="13" name="Rectangle 16"/>
          <p:cNvSpPr/>
          <p:nvPr/>
        </p:nvSpPr>
        <p:spPr>
          <a:xfrm>
            <a:off x="1219200" y="2133600"/>
            <a:ext cx="7503368" cy="4770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endParaRPr lang="ar-SA" sz="2500" dirty="0"/>
          </a:p>
        </p:txBody>
      </p:sp>
      <p:sp>
        <p:nvSpPr>
          <p:cNvPr id="14" name="Rectangle 17"/>
          <p:cNvSpPr/>
          <p:nvPr/>
        </p:nvSpPr>
        <p:spPr>
          <a:xfrm>
            <a:off x="3635896" y="2780928"/>
            <a:ext cx="3214694" cy="4770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endParaRPr lang="ar-SA" sz="2500" dirty="0"/>
          </a:p>
        </p:txBody>
      </p:sp>
      <p:sp>
        <p:nvSpPr>
          <p:cNvPr id="31" name="مستطيل 30"/>
          <p:cNvSpPr/>
          <p:nvPr/>
        </p:nvSpPr>
        <p:spPr>
          <a:xfrm>
            <a:off x="838200" y="990600"/>
            <a:ext cx="2081019" cy="769441"/>
          </a:xfrm>
          <a:prstGeom prst="rect">
            <a:avLst/>
          </a:prstGeom>
        </p:spPr>
        <p:txBody>
          <a:bodyPr wrap="none">
            <a:spAutoFit/>
          </a:bodyPr>
          <a:lstStyle/>
          <a:p>
            <a:pPr algn="ctr">
              <a:defRPr/>
            </a:pPr>
            <a:r>
              <a:rPr lang="ar-SA" sz="4400" b="1" i="1" dirty="0" smtClean="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rPr>
              <a:t>الوصف المعماري</a:t>
            </a:r>
            <a:endParaRPr lang="ar-SA" sz="4400" b="1" i="1" dirty="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endParaRPr>
          </a:p>
        </p:txBody>
      </p:sp>
      <p:sp>
        <p:nvSpPr>
          <p:cNvPr id="16" name="Title 1"/>
          <p:cNvSpPr txBox="1">
            <a:spLocks/>
          </p:cNvSpPr>
          <p:nvPr/>
        </p:nvSpPr>
        <p:spPr>
          <a:xfrm>
            <a:off x="457200" y="274638"/>
            <a:ext cx="7467600" cy="1143000"/>
          </a:xfrm>
          <a:prstGeom prst="rect">
            <a:avLst/>
          </a:prstGeom>
        </p:spPr>
        <p:txBody>
          <a:bodyPr>
            <a:normAutofit fontScale="25000" lnSpcReduction="20000"/>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t> </a:t>
            </a:r>
            <a:r>
              <a:rPr kumimoji="0" lang="en-US"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en-US" sz="5000" b="0" i="0" u="none" strike="noStrike" kern="1200" cap="none" spc="0" normalizeH="0" baseline="0" noProof="0" smtClean="0">
                <a:ln>
                  <a:noFill/>
                </a:ln>
                <a:solidFill>
                  <a:schemeClr val="tx2">
                    <a:satMod val="130000"/>
                  </a:schemeClr>
                </a:solidFill>
                <a:effectLst/>
                <a:uLnTx/>
                <a:uFillTx/>
                <a:latin typeface="+mj-lt"/>
                <a:ea typeface="+mj-ea"/>
                <a:cs typeface="+mj-cs"/>
              </a:rPr>
            </a:br>
            <a:r>
              <a:rPr kumimoji="0" lang="en-US"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en-US" sz="5000" b="0" i="0" u="none" strike="noStrike" kern="1200" cap="none" spc="0" normalizeH="0" baseline="0" noProof="0" smtClean="0">
                <a:ln>
                  <a:noFill/>
                </a:ln>
                <a:solidFill>
                  <a:schemeClr val="tx2">
                    <a:satMod val="130000"/>
                  </a:schemeClr>
                </a:solidFill>
                <a:effectLst/>
                <a:uLnTx/>
                <a:uFillTx/>
                <a:latin typeface="+mj-lt"/>
                <a:ea typeface="+mj-ea"/>
                <a:cs typeface="+mj-cs"/>
              </a:rPr>
            </a:br>
            <a: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br>
            <a: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br>
            <a: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br>
            <a: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br>
            <a: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t/>
            </a:r>
            <a:br>
              <a:rPr kumimoji="0" lang="ar-SA" sz="5000" b="0" i="0" u="none" strike="noStrike" kern="1200" cap="none" spc="0" normalizeH="0" baseline="0" noProof="0" smtClean="0">
                <a:ln>
                  <a:noFill/>
                </a:ln>
                <a:solidFill>
                  <a:schemeClr val="tx2">
                    <a:satMod val="130000"/>
                  </a:schemeClr>
                </a:solidFill>
                <a:effectLst/>
                <a:uLnTx/>
                <a:uFillTx/>
                <a:latin typeface="+mj-lt"/>
                <a:ea typeface="+mj-ea"/>
                <a:cs typeface="+mj-cs"/>
              </a:rPr>
            </a:br>
            <a:endParaRPr kumimoji="0" lang="ar-SA" sz="2700" b="0" i="0" u="none" strike="noStrike" kern="1200" cap="none" spc="0" normalizeH="0" baseline="0" noProof="0" dirty="0">
              <a:ln>
                <a:noFill/>
              </a:ln>
              <a:solidFill>
                <a:schemeClr val="tx2">
                  <a:satMod val="130000"/>
                </a:schemeClr>
              </a:solidFill>
              <a:effectLst/>
              <a:uLnTx/>
              <a:uFillTx/>
              <a:latin typeface="+mj-lt"/>
              <a:ea typeface="+mj-ea"/>
              <a:cs typeface="+mj-cs"/>
            </a:endParaRPr>
          </a:p>
        </p:txBody>
      </p:sp>
      <p:sp>
        <p:nvSpPr>
          <p:cNvPr id="25" name="Rectangle 20"/>
          <p:cNvSpPr/>
          <p:nvPr/>
        </p:nvSpPr>
        <p:spPr>
          <a:xfrm>
            <a:off x="6381776" y="3143248"/>
            <a:ext cx="19050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eaLnBrk="0" hangingPunct="0">
              <a:defRPr/>
            </a:pPr>
            <a:endParaRPr lang="ar-SA" sz="3200" dirty="0"/>
          </a:p>
        </p:txBody>
      </p:sp>
      <p:sp>
        <p:nvSpPr>
          <p:cNvPr id="32" name="Round Diagonal Corner Rectangle 11"/>
          <p:cNvSpPr/>
          <p:nvPr/>
        </p:nvSpPr>
        <p:spPr bwMode="auto">
          <a:xfrm>
            <a:off x="3657600" y="5943600"/>
            <a:ext cx="2133600" cy="6858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35" name="مستطيل 34"/>
          <p:cNvSpPr/>
          <p:nvPr/>
        </p:nvSpPr>
        <p:spPr>
          <a:xfrm>
            <a:off x="4191000" y="6096000"/>
            <a:ext cx="1401346" cy="369332"/>
          </a:xfrm>
          <a:prstGeom prst="rect">
            <a:avLst/>
          </a:prstGeom>
        </p:spPr>
        <p:txBody>
          <a:bodyPr wrap="square">
            <a:spAutoFit/>
          </a:bodyPr>
          <a:lstStyle/>
          <a:p>
            <a:pPr algn="ctr">
              <a:defRPr/>
            </a:pPr>
            <a:r>
              <a:rPr lang="ar-JO" b="1" dirty="0" smtClean="0">
                <a:ln w="11430"/>
                <a:effectLst>
                  <a:outerShdw blurRad="50800" dist="39000" dir="5460000" algn="tl">
                    <a:srgbClr val="000000">
                      <a:alpha val="38000"/>
                    </a:srgbClr>
                  </a:outerShdw>
                </a:effectLst>
              </a:rPr>
              <a:t>قطاع </a:t>
            </a:r>
            <a:r>
              <a:rPr lang="en-US" b="1" dirty="0" smtClean="0">
                <a:ln w="11430"/>
                <a:effectLst>
                  <a:outerShdw blurRad="50800" dist="39000" dir="5460000" algn="tl">
                    <a:srgbClr val="000000">
                      <a:alpha val="38000"/>
                    </a:srgbClr>
                  </a:outerShdw>
                </a:effectLst>
              </a:rPr>
              <a:t>A-A</a:t>
            </a:r>
            <a:endParaRPr lang="ar-SA" b="1" dirty="0">
              <a:ln w="11430"/>
              <a:effectLst>
                <a:outerShdw blurRad="50800" dist="39000" dir="5460000" algn="tl">
                  <a:srgbClr val="000000">
                    <a:alpha val="38000"/>
                  </a:srgbClr>
                </a:outerShdw>
              </a:effectLst>
            </a:endParaRPr>
          </a:p>
        </p:txBody>
      </p:sp>
      <p:pic>
        <p:nvPicPr>
          <p:cNvPr id="22" name="Picture 3" descr="سكشن"/>
          <p:cNvPicPr>
            <a:picLocks noChangeAspect="1" noChangeArrowheads="1"/>
          </p:cNvPicPr>
          <p:nvPr/>
        </p:nvPicPr>
        <p:blipFill>
          <a:blip r:embed="rId5" cstate="print"/>
          <a:srcRect/>
          <a:stretch>
            <a:fillRect/>
          </a:stretch>
        </p:blipFill>
        <p:spPr bwMode="auto">
          <a:xfrm>
            <a:off x="1259632" y="2209800"/>
            <a:ext cx="6768752" cy="3505200"/>
          </a:xfrm>
          <a:prstGeom prst="rect">
            <a:avLst/>
          </a:prstGeom>
          <a:ln w="88900" cap="sq" cmpd="thickThin">
            <a:solidFill>
              <a:srgbClr val="000000"/>
            </a:solidFill>
            <a:prstDash val="solid"/>
            <a:miter lim="800000"/>
          </a:ln>
          <a:effectLst>
            <a:innerShdw blurRad="76200">
              <a:srgbClr val="000000"/>
            </a:innerShdw>
          </a:effectLst>
        </p:spPr>
      </p:pic>
      <p:sp>
        <p:nvSpPr>
          <p:cNvPr id="23" name="مستطيل 22"/>
          <p:cNvSpPr/>
          <p:nvPr/>
        </p:nvSpPr>
        <p:spPr>
          <a:xfrm>
            <a:off x="5791888" y="1447800"/>
            <a:ext cx="2056711" cy="769441"/>
          </a:xfrm>
          <a:prstGeom prst="rect">
            <a:avLst/>
          </a:prstGeom>
        </p:spPr>
        <p:txBody>
          <a:bodyPr wrap="square">
            <a:spAutoFit/>
          </a:bodyPr>
          <a:lstStyle/>
          <a:p>
            <a:pPr algn="ctr">
              <a:defRPr/>
            </a:pPr>
            <a:r>
              <a:rPr lang="ar-JO" sz="4400" b="1" i="1" dirty="0" smtClean="0">
                <a:ln w="11430"/>
                <a:effectLst>
                  <a:outerShdw blurRad="50800" dist="39000" dir="5460000" algn="tl">
                    <a:srgbClr val="000000">
                      <a:alpha val="38000"/>
                    </a:srgbClr>
                  </a:outerShdw>
                </a:effectLst>
                <a:latin typeface="Arabic Typesetting" pitchFamily="66" charset="-78"/>
                <a:cs typeface="Arabic Typesetting" pitchFamily="66" charset="-78"/>
              </a:rPr>
              <a:t>وصف الحركة</a:t>
            </a:r>
            <a:endParaRPr lang="ar-SA" sz="4400" b="1" i="1" dirty="0">
              <a:ln w="11430"/>
              <a:effectLst>
                <a:outerShdw blurRad="50800" dist="39000" dir="5460000" algn="tl">
                  <a:srgbClr val="000000">
                    <a:alpha val="38000"/>
                  </a:srgbClr>
                </a:outerShdw>
              </a:effectLst>
              <a:latin typeface="Arabic Typesetting" pitchFamily="66" charset="-78"/>
              <a:cs typeface="Arabic Typesetting" pitchFamily="66" charset="-78"/>
            </a:endParaRPr>
          </a:p>
        </p:txBody>
      </p:sp>
    </p:spTree>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1"/>
          <p:cNvSpPr>
            <a:spLocks noGrp="1"/>
          </p:cNvSpPr>
          <p:nvPr>
            <p:ph type="ctrTitle"/>
          </p:nvPr>
        </p:nvSpPr>
        <p:spPr>
          <a:xfrm>
            <a:off x="-304800" y="990600"/>
            <a:ext cx="7851648" cy="1066800"/>
          </a:xfrm>
        </p:spPr>
        <p:txBody>
          <a:bodyPr/>
          <a:lstStyle/>
          <a:p>
            <a:r>
              <a:rPr lang="ar-SA" dirty="0" smtClean="0">
                <a:solidFill>
                  <a:schemeClr val="bg1"/>
                </a:solidFill>
              </a:rPr>
              <a:t>الوصف الإنشائي للمشروع</a:t>
            </a:r>
            <a:endParaRPr lang="ar-SA" dirty="0">
              <a:solidFill>
                <a:schemeClr val="bg1"/>
              </a:solidFill>
            </a:endParaRPr>
          </a:p>
        </p:txBody>
      </p:sp>
      <p:sp>
        <p:nvSpPr>
          <p:cNvPr id="5" name="عنوان فرعي 2"/>
          <p:cNvSpPr>
            <a:spLocks noGrp="1"/>
          </p:cNvSpPr>
          <p:nvPr>
            <p:ph type="subTitle" idx="1"/>
          </p:nvPr>
        </p:nvSpPr>
        <p:spPr>
          <a:xfrm>
            <a:off x="4038600" y="2362200"/>
            <a:ext cx="2634996" cy="657664"/>
          </a:xfrm>
        </p:spPr>
        <p:txBody>
          <a:bodyPr>
            <a:normAutofit/>
          </a:bodyPr>
          <a:lstStyle/>
          <a:p>
            <a:r>
              <a:rPr lang="ar-JO" sz="2400" b="1" dirty="0" smtClean="0">
                <a:effectLst>
                  <a:outerShdw blurRad="38100" dist="38100" dir="2700000" algn="tl">
                    <a:srgbClr val="000000">
                      <a:alpha val="43137"/>
                    </a:srgbClr>
                  </a:outerShdw>
                </a:effectLst>
              </a:rPr>
              <a:t>مقدمه</a:t>
            </a:r>
            <a:endParaRPr lang="ar-SA" sz="2400" b="1" dirty="0">
              <a:effectLst>
                <a:outerShdw blurRad="38100" dist="38100" dir="2700000" algn="tl">
                  <a:srgbClr val="000000">
                    <a:alpha val="43137"/>
                  </a:srgbClr>
                </a:outerShdw>
              </a:effectLst>
            </a:endParaRPr>
          </a:p>
        </p:txBody>
      </p:sp>
      <p:pic>
        <p:nvPicPr>
          <p:cNvPr id="6" name="Picture 8" descr="احمد"/>
          <p:cNvPicPr>
            <a:picLocks noChangeAspect="1" noChangeArrowheads="1" noCrop="1"/>
          </p:cNvPicPr>
          <p:nvPr/>
        </p:nvPicPr>
        <p:blipFill>
          <a:blip r:embed="rId2" cstate="print"/>
          <a:srcRect/>
          <a:stretch>
            <a:fillRect/>
          </a:stretch>
        </p:blipFill>
        <p:spPr bwMode="auto">
          <a:xfrm>
            <a:off x="6629400" y="2133600"/>
            <a:ext cx="952500" cy="952500"/>
          </a:xfrm>
          <a:prstGeom prst="rect">
            <a:avLst/>
          </a:prstGeom>
          <a:noFill/>
          <a:ln w="9525">
            <a:noFill/>
            <a:miter lim="800000"/>
            <a:headEnd/>
            <a:tailEnd/>
          </a:ln>
        </p:spPr>
      </p:pic>
      <p:sp>
        <p:nvSpPr>
          <p:cNvPr id="7" name="عنوان فرعي 2"/>
          <p:cNvSpPr txBox="1">
            <a:spLocks/>
          </p:cNvSpPr>
          <p:nvPr/>
        </p:nvSpPr>
        <p:spPr>
          <a:xfrm>
            <a:off x="3429000" y="3048000"/>
            <a:ext cx="3320796" cy="657664"/>
          </a:xfrm>
          <a:prstGeom prst="rect">
            <a:avLst/>
          </a:prstGeom>
        </p:spPr>
        <p:txBody>
          <a:bodyPr vert="horz" lIns="0" rIns="18288">
            <a:normAutofit/>
          </a:bodyPr>
          <a:lstStyle/>
          <a:p>
            <a:pPr marL="0" marR="45720" lvl="0" indent="0" algn="r" defTabSz="914400" rtl="1" eaLnBrk="1" fontAlgn="auto" latinLnBrk="0" hangingPunct="1">
              <a:lnSpc>
                <a:spcPct val="100000"/>
              </a:lnSpc>
              <a:spcBef>
                <a:spcPct val="20000"/>
              </a:spcBef>
              <a:spcAft>
                <a:spcPts val="0"/>
              </a:spcAft>
              <a:buClr>
                <a:schemeClr val="accent3"/>
              </a:buClr>
              <a:buSzPct val="95000"/>
              <a:buFont typeface="Wingdings 2"/>
              <a:buNone/>
              <a:tabLst/>
              <a:defRPr/>
            </a:pPr>
            <a:r>
              <a:rPr kumimoji="0" lang="ar-JO" sz="24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الأحمال المؤثرة على المبنى</a:t>
            </a:r>
            <a:endParaRPr kumimoji="0" lang="ar-SA"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pic>
        <p:nvPicPr>
          <p:cNvPr id="8" name="Picture 8" descr="احمد"/>
          <p:cNvPicPr>
            <a:picLocks noChangeAspect="1" noChangeArrowheads="1" noCrop="1"/>
          </p:cNvPicPr>
          <p:nvPr/>
        </p:nvPicPr>
        <p:blipFill>
          <a:blip r:embed="rId2" cstate="print"/>
          <a:srcRect/>
          <a:stretch>
            <a:fillRect/>
          </a:stretch>
        </p:blipFill>
        <p:spPr bwMode="auto">
          <a:xfrm>
            <a:off x="6629400" y="2895600"/>
            <a:ext cx="952500" cy="952500"/>
          </a:xfrm>
          <a:prstGeom prst="rect">
            <a:avLst/>
          </a:prstGeom>
          <a:noFill/>
          <a:ln w="9525">
            <a:noFill/>
            <a:miter lim="800000"/>
            <a:headEnd/>
            <a:tailEnd/>
          </a:ln>
        </p:spPr>
      </p:pic>
      <p:pic>
        <p:nvPicPr>
          <p:cNvPr id="9" name="Picture 8" descr="احمد"/>
          <p:cNvPicPr>
            <a:picLocks noChangeAspect="1" noChangeArrowheads="1" noCrop="1"/>
          </p:cNvPicPr>
          <p:nvPr/>
        </p:nvPicPr>
        <p:blipFill>
          <a:blip r:embed="rId2" cstate="print"/>
          <a:srcRect/>
          <a:stretch>
            <a:fillRect/>
          </a:stretch>
        </p:blipFill>
        <p:spPr bwMode="auto">
          <a:xfrm>
            <a:off x="6629400" y="3657600"/>
            <a:ext cx="952500" cy="952500"/>
          </a:xfrm>
          <a:prstGeom prst="rect">
            <a:avLst/>
          </a:prstGeom>
          <a:noFill/>
          <a:ln w="9525">
            <a:noFill/>
            <a:miter lim="800000"/>
            <a:headEnd/>
            <a:tailEnd/>
          </a:ln>
        </p:spPr>
      </p:pic>
      <p:sp>
        <p:nvSpPr>
          <p:cNvPr id="10" name="عنوان فرعي 2"/>
          <p:cNvSpPr txBox="1">
            <a:spLocks/>
          </p:cNvSpPr>
          <p:nvPr/>
        </p:nvSpPr>
        <p:spPr>
          <a:xfrm>
            <a:off x="3124200" y="3886200"/>
            <a:ext cx="3625596" cy="657664"/>
          </a:xfrm>
          <a:prstGeom prst="rect">
            <a:avLst/>
          </a:prstGeom>
        </p:spPr>
        <p:txBody>
          <a:bodyPr vert="horz" lIns="0" rIns="18288">
            <a:normAutofit/>
          </a:bodyPr>
          <a:lstStyle/>
          <a:p>
            <a:pPr marL="0" marR="45720" lvl="0" indent="0" algn="r" defTabSz="914400" rtl="1" eaLnBrk="1" fontAlgn="auto" latinLnBrk="0" hangingPunct="1">
              <a:lnSpc>
                <a:spcPct val="100000"/>
              </a:lnSpc>
              <a:spcBef>
                <a:spcPct val="20000"/>
              </a:spcBef>
              <a:spcAft>
                <a:spcPts val="0"/>
              </a:spcAft>
              <a:buClr>
                <a:schemeClr val="accent3"/>
              </a:buClr>
              <a:buSzPct val="95000"/>
              <a:buFont typeface="Wingdings 2"/>
              <a:buNone/>
              <a:tabLst/>
              <a:defRPr/>
            </a:pPr>
            <a:r>
              <a:rPr kumimoji="0" lang="ar-JO" sz="24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العناصر ال</a:t>
            </a:r>
            <a:r>
              <a:rPr lang="ar-JO" sz="2400" b="1" dirty="0" smtClean="0">
                <a:effectLst>
                  <a:outerShdw blurRad="38100" dist="38100" dir="2700000" algn="tl">
                    <a:srgbClr val="000000">
                      <a:alpha val="43137"/>
                    </a:srgbClr>
                  </a:outerShdw>
                </a:effectLst>
              </a:rPr>
              <a:t>إنشائية المكونة للمبنى</a:t>
            </a:r>
            <a:endParaRPr kumimoji="0" lang="ar-SA"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
        <p:nvSpPr>
          <p:cNvPr id="13"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smtClean="0">
                <a:ln w="11430"/>
                <a:solidFill>
                  <a:srgbClr val="C00000"/>
                </a:solidFill>
                <a:effectLst>
                  <a:outerShdw blurRad="50800" dist="39000" dir="5460000" algn="tl">
                    <a:srgbClr val="000000">
                      <a:alpha val="38000"/>
                    </a:srgbClr>
                  </a:outerShdw>
                </a:effectLst>
              </a:rPr>
              <a:t>الفصل </a:t>
            </a:r>
            <a:r>
              <a:rPr lang="ar-JO" sz="3600" b="1" dirty="0" smtClean="0">
                <a:ln w="11430"/>
                <a:solidFill>
                  <a:srgbClr val="C00000"/>
                </a:solidFill>
                <a:effectLst>
                  <a:outerShdw blurRad="50800" dist="39000" dir="5460000" algn="tl">
                    <a:srgbClr val="000000">
                      <a:alpha val="38000"/>
                    </a:srgbClr>
                  </a:outerShdw>
                </a:effectLst>
              </a:rPr>
              <a:t>الثالث</a:t>
            </a:r>
            <a:endParaRPr lang="ar-SA" sz="3600" b="1" dirty="0">
              <a:ln w="11430"/>
              <a:solidFill>
                <a:srgbClr val="C00000"/>
              </a:solidFill>
              <a:effectLst>
                <a:outerShdw blurRad="50800" dist="39000" dir="5460000" algn="tl">
                  <a:srgbClr val="000000">
                    <a:alpha val="38000"/>
                  </a:srgbClr>
                </a:outerShdw>
              </a:effectLst>
            </a:endParaRPr>
          </a:p>
        </p:txBody>
      </p:sp>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صورة 5" descr="13.jpg"/>
          <p:cNvPicPr>
            <a:picLocks noChangeAspect="1"/>
          </p:cNvPicPr>
          <p:nvPr/>
        </p:nvPicPr>
        <p:blipFill>
          <a:blip r:embed="rId2" cstate="print">
            <a:lum bright="70000" contrast="-70000"/>
          </a:blip>
          <a:stretch>
            <a:fillRect/>
          </a:stretch>
        </p:blipFill>
        <p:spPr>
          <a:xfrm>
            <a:off x="838200" y="723900"/>
            <a:ext cx="8280400" cy="6210300"/>
          </a:xfrm>
          <a:prstGeom prst="rect">
            <a:avLst/>
          </a:prstGeom>
          <a:ln w="3175">
            <a:solidFill>
              <a:schemeClr val="tx1"/>
            </a:solidFill>
          </a:ln>
          <a:effectLst>
            <a:softEdge rad="112500"/>
          </a:effectLst>
        </p:spPr>
      </p:pic>
      <p:sp>
        <p:nvSpPr>
          <p:cNvPr id="2" name="عنوان 1"/>
          <p:cNvSpPr>
            <a:spLocks noGrp="1"/>
          </p:cNvSpPr>
          <p:nvPr>
            <p:ph type="title"/>
          </p:nvPr>
        </p:nvSpPr>
        <p:spPr>
          <a:xfrm>
            <a:off x="762000" y="533400"/>
            <a:ext cx="8305800" cy="11430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العناوين الرئيسية</a:t>
            </a:r>
            <a:endParaRPr lang="ar-SA"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3" name="Picture 8" descr="ppi3"/>
          <p:cNvPicPr>
            <a:picLocks noChangeAspect="1" noChangeArrowheads="1" noCrop="1"/>
          </p:cNvPicPr>
          <p:nvPr/>
        </p:nvPicPr>
        <p:blipFill>
          <a:blip r:embed="rId3" cstate="print"/>
          <a:srcRect/>
          <a:stretch>
            <a:fillRect/>
          </a:stretch>
        </p:blipFill>
        <p:spPr bwMode="auto">
          <a:xfrm rot="5400000">
            <a:off x="-2438402" y="3810001"/>
            <a:ext cx="5486401" cy="609601"/>
          </a:xfrm>
          <a:prstGeom prst="rect">
            <a:avLst/>
          </a:prstGeom>
          <a:noFill/>
          <a:ln w="9525">
            <a:noFill/>
            <a:miter lim="800000"/>
            <a:headEnd/>
            <a:tailEnd/>
          </a:ln>
        </p:spPr>
      </p:pic>
      <p:pic>
        <p:nvPicPr>
          <p:cNvPr id="4" name="Picture 8" descr="احمد"/>
          <p:cNvPicPr>
            <a:picLocks noChangeAspect="1" noChangeArrowheads="1" noCrop="1"/>
          </p:cNvPicPr>
          <p:nvPr/>
        </p:nvPicPr>
        <p:blipFill>
          <a:blip r:embed="rId4" cstate="print"/>
          <a:srcRect/>
          <a:stretch>
            <a:fillRect/>
          </a:stretch>
        </p:blipFill>
        <p:spPr bwMode="auto">
          <a:xfrm>
            <a:off x="6705600" y="1905000"/>
            <a:ext cx="952500" cy="952500"/>
          </a:xfrm>
          <a:prstGeom prst="rect">
            <a:avLst/>
          </a:prstGeom>
          <a:noFill/>
          <a:ln w="9525">
            <a:noFill/>
            <a:miter lim="800000"/>
            <a:headEnd/>
            <a:tailEnd/>
          </a:ln>
        </p:spPr>
      </p:pic>
      <p:sp>
        <p:nvSpPr>
          <p:cNvPr id="5" name="مربع نص 4"/>
          <p:cNvSpPr txBox="1"/>
          <p:nvPr/>
        </p:nvSpPr>
        <p:spPr>
          <a:xfrm>
            <a:off x="2514600" y="2057400"/>
            <a:ext cx="4343400" cy="707886"/>
          </a:xfrm>
          <a:prstGeom prst="rect">
            <a:avLst/>
          </a:prstGeom>
          <a:noFill/>
        </p:spPr>
        <p:txBody>
          <a:bodyPr wrap="square" rtlCol="1">
            <a:spAutoFit/>
          </a:bodyPr>
          <a:lstStyle/>
          <a:p>
            <a:r>
              <a:rPr lang="ar-SA" sz="4000" dirty="0" smtClean="0">
                <a:solidFill>
                  <a:schemeClr val="accent1">
                    <a:lumMod val="75000"/>
                  </a:schemeClr>
                </a:solidFill>
                <a:effectLst>
                  <a:outerShdw blurRad="50800" dist="38100" dir="13500000" algn="br" rotWithShape="0">
                    <a:prstClr val="black">
                      <a:alpha val="40000"/>
                    </a:prstClr>
                  </a:outerShdw>
                </a:effectLst>
              </a:rPr>
              <a:t>مقدمة عن المشروع</a:t>
            </a:r>
            <a:endParaRPr lang="ar-SA" sz="4000" dirty="0">
              <a:solidFill>
                <a:schemeClr val="accent1">
                  <a:lumMod val="75000"/>
                </a:schemeClr>
              </a:solidFill>
              <a:effectLst>
                <a:outerShdw blurRad="50800" dist="38100" dir="13500000" algn="br" rotWithShape="0">
                  <a:prstClr val="black">
                    <a:alpha val="40000"/>
                  </a:prstClr>
                </a:outerShdw>
              </a:effectLst>
            </a:endParaRPr>
          </a:p>
        </p:txBody>
      </p:sp>
      <p:sp>
        <p:nvSpPr>
          <p:cNvPr id="7" name="مربع نص 6"/>
          <p:cNvSpPr txBox="1"/>
          <p:nvPr/>
        </p:nvSpPr>
        <p:spPr>
          <a:xfrm>
            <a:off x="1524000" y="2873514"/>
            <a:ext cx="5334000" cy="707886"/>
          </a:xfrm>
          <a:prstGeom prst="rect">
            <a:avLst/>
          </a:prstGeom>
          <a:noFill/>
        </p:spPr>
        <p:txBody>
          <a:bodyPr wrap="square" rtlCol="1">
            <a:spAutoFit/>
          </a:bodyPr>
          <a:lstStyle/>
          <a:p>
            <a:r>
              <a:rPr lang="ar-SA" sz="4000" dirty="0" smtClean="0">
                <a:solidFill>
                  <a:schemeClr val="accent1">
                    <a:lumMod val="75000"/>
                  </a:schemeClr>
                </a:solidFill>
                <a:effectLst>
                  <a:outerShdw blurRad="50800" dist="38100" dir="13500000" algn="br" rotWithShape="0">
                    <a:prstClr val="black">
                      <a:alpha val="40000"/>
                    </a:prstClr>
                  </a:outerShdw>
                </a:effectLst>
              </a:rPr>
              <a:t>الوصف المعماري للمشروع</a:t>
            </a:r>
            <a:endParaRPr lang="ar-SA" sz="4000" dirty="0">
              <a:solidFill>
                <a:schemeClr val="accent1">
                  <a:lumMod val="75000"/>
                </a:schemeClr>
              </a:solidFill>
              <a:effectLst>
                <a:outerShdw blurRad="50800" dist="38100" dir="13500000" algn="br" rotWithShape="0">
                  <a:prstClr val="black">
                    <a:alpha val="40000"/>
                  </a:prstClr>
                </a:outerShdw>
              </a:effectLst>
            </a:endParaRPr>
          </a:p>
        </p:txBody>
      </p:sp>
      <p:pic>
        <p:nvPicPr>
          <p:cNvPr id="8" name="Picture 8" descr="احمد"/>
          <p:cNvPicPr>
            <a:picLocks noChangeAspect="1" noChangeArrowheads="1" noCrop="1"/>
          </p:cNvPicPr>
          <p:nvPr/>
        </p:nvPicPr>
        <p:blipFill>
          <a:blip r:embed="rId4" cstate="print"/>
          <a:srcRect/>
          <a:stretch>
            <a:fillRect/>
          </a:stretch>
        </p:blipFill>
        <p:spPr bwMode="auto">
          <a:xfrm>
            <a:off x="6667500" y="2743200"/>
            <a:ext cx="952500" cy="952500"/>
          </a:xfrm>
          <a:prstGeom prst="rect">
            <a:avLst/>
          </a:prstGeom>
          <a:noFill/>
          <a:ln w="9525">
            <a:noFill/>
            <a:miter lim="800000"/>
            <a:headEnd/>
            <a:tailEnd/>
          </a:ln>
        </p:spPr>
      </p:pic>
      <p:pic>
        <p:nvPicPr>
          <p:cNvPr id="9" name="Picture 8" descr="احمد"/>
          <p:cNvPicPr>
            <a:picLocks noChangeAspect="1" noChangeArrowheads="1" noCrop="1"/>
          </p:cNvPicPr>
          <p:nvPr/>
        </p:nvPicPr>
        <p:blipFill>
          <a:blip r:embed="rId4" cstate="print"/>
          <a:srcRect/>
          <a:stretch>
            <a:fillRect/>
          </a:stretch>
        </p:blipFill>
        <p:spPr bwMode="auto">
          <a:xfrm>
            <a:off x="6667500" y="3695700"/>
            <a:ext cx="952500" cy="952500"/>
          </a:xfrm>
          <a:prstGeom prst="rect">
            <a:avLst/>
          </a:prstGeom>
          <a:noFill/>
          <a:ln w="9525">
            <a:noFill/>
            <a:miter lim="800000"/>
            <a:headEnd/>
            <a:tailEnd/>
          </a:ln>
        </p:spPr>
      </p:pic>
      <p:sp>
        <p:nvSpPr>
          <p:cNvPr id="10" name="مربع نص 9"/>
          <p:cNvSpPr txBox="1"/>
          <p:nvPr/>
        </p:nvSpPr>
        <p:spPr>
          <a:xfrm>
            <a:off x="1524000" y="3733800"/>
            <a:ext cx="5334000" cy="707886"/>
          </a:xfrm>
          <a:prstGeom prst="rect">
            <a:avLst/>
          </a:prstGeom>
          <a:noFill/>
        </p:spPr>
        <p:txBody>
          <a:bodyPr wrap="square" rtlCol="1">
            <a:spAutoFit/>
          </a:bodyPr>
          <a:lstStyle/>
          <a:p>
            <a:r>
              <a:rPr lang="ar-SA" sz="4000" dirty="0" smtClean="0">
                <a:solidFill>
                  <a:schemeClr val="accent1">
                    <a:lumMod val="75000"/>
                  </a:schemeClr>
                </a:solidFill>
                <a:effectLst>
                  <a:outerShdw blurRad="50800" dist="38100" dir="13500000" algn="br" rotWithShape="0">
                    <a:prstClr val="black">
                      <a:alpha val="40000"/>
                    </a:prstClr>
                  </a:outerShdw>
                </a:effectLst>
              </a:rPr>
              <a:t>وصف العناصر الإنشائية</a:t>
            </a:r>
            <a:endParaRPr lang="ar-SA" sz="4000" dirty="0">
              <a:solidFill>
                <a:schemeClr val="accent1">
                  <a:lumMod val="75000"/>
                </a:schemeClr>
              </a:solidFill>
              <a:effectLst>
                <a:outerShdw blurRad="50800" dist="38100" dir="13500000" algn="br" rotWithShape="0">
                  <a:prstClr val="black">
                    <a:alpha val="40000"/>
                  </a:prstClr>
                </a:outerShdw>
              </a:effectLst>
            </a:endParaRPr>
          </a:p>
        </p:txBody>
      </p:sp>
      <p:sp>
        <p:nvSpPr>
          <p:cNvPr id="11" name="مربع نص 10"/>
          <p:cNvSpPr txBox="1"/>
          <p:nvPr/>
        </p:nvSpPr>
        <p:spPr>
          <a:xfrm>
            <a:off x="685800" y="4626114"/>
            <a:ext cx="6172200" cy="707886"/>
          </a:xfrm>
          <a:prstGeom prst="rect">
            <a:avLst/>
          </a:prstGeom>
          <a:noFill/>
        </p:spPr>
        <p:txBody>
          <a:bodyPr wrap="square" rtlCol="1">
            <a:spAutoFit/>
          </a:bodyPr>
          <a:lstStyle/>
          <a:p>
            <a:r>
              <a:rPr lang="ar-JO" sz="4000" dirty="0" smtClean="0">
                <a:solidFill>
                  <a:schemeClr val="accent1">
                    <a:lumMod val="75000"/>
                  </a:schemeClr>
                </a:solidFill>
                <a:effectLst>
                  <a:outerShdw blurRad="50800" dist="38100" dir="13500000" algn="br" rotWithShape="0">
                    <a:prstClr val="black">
                      <a:alpha val="40000"/>
                    </a:prstClr>
                  </a:outerShdw>
                </a:effectLst>
              </a:rPr>
              <a:t>تحليل وتصميم العناصر الانشائية</a:t>
            </a:r>
            <a:endParaRPr lang="ar-SA" sz="4000" dirty="0">
              <a:solidFill>
                <a:schemeClr val="accent1">
                  <a:lumMod val="75000"/>
                </a:schemeClr>
              </a:solidFill>
              <a:effectLst>
                <a:outerShdw blurRad="50800" dist="38100" dir="13500000" algn="br" rotWithShape="0">
                  <a:prstClr val="black">
                    <a:alpha val="40000"/>
                  </a:prstClr>
                </a:outerShdw>
              </a:effectLst>
            </a:endParaRPr>
          </a:p>
        </p:txBody>
      </p:sp>
      <p:pic>
        <p:nvPicPr>
          <p:cNvPr id="12" name="Picture 8" descr="احمد"/>
          <p:cNvPicPr>
            <a:picLocks noChangeAspect="1" noChangeArrowheads="1" noCrop="1"/>
          </p:cNvPicPr>
          <p:nvPr/>
        </p:nvPicPr>
        <p:blipFill>
          <a:blip r:embed="rId4" cstate="print"/>
          <a:srcRect/>
          <a:stretch>
            <a:fillRect/>
          </a:stretch>
        </p:blipFill>
        <p:spPr bwMode="auto">
          <a:xfrm>
            <a:off x="6667500" y="4610100"/>
            <a:ext cx="952500" cy="952500"/>
          </a:xfrm>
          <a:prstGeom prst="rect">
            <a:avLst/>
          </a:prstGeom>
          <a:noFill/>
          <a:ln w="9525">
            <a:noFill/>
            <a:miter lim="800000"/>
            <a:headEnd/>
            <a:tailEnd/>
          </a:ln>
        </p:spPr>
      </p:pic>
      <p:sp>
        <p:nvSpPr>
          <p:cNvPr id="13" name="مربع نص 12"/>
          <p:cNvSpPr txBox="1"/>
          <p:nvPr/>
        </p:nvSpPr>
        <p:spPr>
          <a:xfrm>
            <a:off x="1524000" y="5486400"/>
            <a:ext cx="5334000" cy="707886"/>
          </a:xfrm>
          <a:prstGeom prst="rect">
            <a:avLst/>
          </a:prstGeom>
          <a:noFill/>
        </p:spPr>
        <p:txBody>
          <a:bodyPr wrap="square" rtlCol="1">
            <a:spAutoFit/>
          </a:bodyPr>
          <a:lstStyle/>
          <a:p>
            <a:r>
              <a:rPr lang="ar-SA" sz="4000" dirty="0" smtClean="0">
                <a:solidFill>
                  <a:schemeClr val="accent1">
                    <a:lumMod val="75000"/>
                  </a:schemeClr>
                </a:solidFill>
                <a:effectLst>
                  <a:outerShdw blurRad="50800" dist="38100" dir="13500000" algn="br" rotWithShape="0">
                    <a:prstClr val="black">
                      <a:alpha val="40000"/>
                    </a:prstClr>
                  </a:outerShdw>
                </a:effectLst>
              </a:rPr>
              <a:t>النتائج والتوصيات</a:t>
            </a:r>
            <a:endParaRPr lang="ar-SA" sz="4000" dirty="0">
              <a:solidFill>
                <a:schemeClr val="accent1">
                  <a:lumMod val="75000"/>
                </a:schemeClr>
              </a:solidFill>
              <a:effectLst>
                <a:outerShdw blurRad="50800" dist="38100" dir="13500000" algn="br" rotWithShape="0">
                  <a:prstClr val="black">
                    <a:alpha val="40000"/>
                  </a:prstClr>
                </a:outerShdw>
              </a:effectLst>
            </a:endParaRPr>
          </a:p>
        </p:txBody>
      </p:sp>
      <p:pic>
        <p:nvPicPr>
          <p:cNvPr id="14" name="Picture 8" descr="احمد"/>
          <p:cNvPicPr>
            <a:picLocks noChangeAspect="1" noChangeArrowheads="1" noCrop="1"/>
          </p:cNvPicPr>
          <p:nvPr/>
        </p:nvPicPr>
        <p:blipFill>
          <a:blip r:embed="rId4" cstate="print"/>
          <a:srcRect/>
          <a:stretch>
            <a:fillRect/>
          </a:stretch>
        </p:blipFill>
        <p:spPr bwMode="auto">
          <a:xfrm>
            <a:off x="6629400" y="5334000"/>
            <a:ext cx="952500" cy="952500"/>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صورة 9" descr="13.jpg"/>
          <p:cNvPicPr>
            <a:picLocks noChangeAspect="1"/>
          </p:cNvPicPr>
          <p:nvPr/>
        </p:nvPicPr>
        <p:blipFill>
          <a:blip r:embed="rId2" cstate="print">
            <a:lum bright="70000" contrast="-70000"/>
          </a:blip>
          <a:stretch>
            <a:fillRect/>
          </a:stretch>
        </p:blipFill>
        <p:spPr>
          <a:xfrm>
            <a:off x="838200" y="723900"/>
            <a:ext cx="8280400" cy="6210300"/>
          </a:xfrm>
          <a:prstGeom prst="rect">
            <a:avLst/>
          </a:prstGeom>
          <a:ln w="3175">
            <a:solidFill>
              <a:schemeClr val="tx1"/>
            </a:solidFill>
          </a:ln>
          <a:effectLst>
            <a:softEdge rad="112500"/>
          </a:effectLst>
        </p:spPr>
      </p:pic>
      <p:pic>
        <p:nvPicPr>
          <p:cNvPr id="3" name="Picture 8" descr="ppi3"/>
          <p:cNvPicPr>
            <a:picLocks noChangeAspect="1" noChangeArrowheads="1" noCrop="1"/>
          </p:cNvPicPr>
          <p:nvPr/>
        </p:nvPicPr>
        <p:blipFill>
          <a:blip r:embed="rId3"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7" name="Round Diagonal Corner Rectangle 13"/>
          <p:cNvSpPr/>
          <p:nvPr/>
        </p:nvSpPr>
        <p:spPr bwMode="auto">
          <a:xfrm>
            <a:off x="6096000" y="762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err="1" smtClean="0">
                <a:ln w="11430"/>
                <a:solidFill>
                  <a:srgbClr val="C00000"/>
                </a:solidFill>
                <a:effectLst>
                  <a:outerShdw blurRad="50800" dist="39000" dir="5460000" algn="tl">
                    <a:srgbClr val="000000">
                      <a:alpha val="38000"/>
                    </a:srgbClr>
                  </a:outerShdw>
                </a:effectLst>
              </a:rPr>
              <a:t>ال</a:t>
            </a:r>
            <a:r>
              <a:rPr lang="ar-JO" sz="3600" b="1" dirty="0" smtClean="0">
                <a:ln w="11430"/>
                <a:solidFill>
                  <a:srgbClr val="C00000"/>
                </a:solidFill>
                <a:effectLst>
                  <a:outerShdw blurRad="50800" dist="39000" dir="5460000" algn="tl">
                    <a:srgbClr val="000000">
                      <a:alpha val="38000"/>
                    </a:srgbClr>
                  </a:outerShdw>
                </a:effectLst>
              </a:rPr>
              <a:t>ف</a:t>
            </a:r>
            <a:r>
              <a:rPr lang="ar-SA" sz="3600" b="1" dirty="0" smtClean="0">
                <a:ln w="11430"/>
                <a:solidFill>
                  <a:srgbClr val="C00000"/>
                </a:solidFill>
                <a:effectLst>
                  <a:outerShdw blurRad="50800" dist="39000" dir="5460000" algn="tl">
                    <a:srgbClr val="000000">
                      <a:alpha val="38000"/>
                    </a:srgbClr>
                  </a:outerShdw>
                </a:effectLst>
              </a:rPr>
              <a:t>صل </a:t>
            </a:r>
            <a:r>
              <a:rPr lang="ar-JO" sz="3600" b="1" dirty="0" smtClean="0">
                <a:ln w="11430"/>
                <a:solidFill>
                  <a:srgbClr val="C00000"/>
                </a:solidFill>
                <a:effectLst>
                  <a:outerShdw blurRad="50800" dist="39000" dir="5460000" algn="tl">
                    <a:srgbClr val="000000">
                      <a:alpha val="38000"/>
                    </a:srgbClr>
                  </a:outerShdw>
                </a:effectLst>
              </a:rPr>
              <a:t>الثالث</a:t>
            </a:r>
            <a:endParaRPr lang="ar-SA" sz="3600" b="1" dirty="0">
              <a:ln w="11430"/>
              <a:solidFill>
                <a:srgbClr val="C00000"/>
              </a:solidFill>
              <a:effectLst>
                <a:outerShdw blurRad="50800" dist="39000" dir="5460000" algn="tl">
                  <a:srgbClr val="000000">
                    <a:alpha val="38000"/>
                  </a:srgbClr>
                </a:outerShdw>
              </a:effectLst>
            </a:endParaRPr>
          </a:p>
        </p:txBody>
      </p:sp>
      <p:sp>
        <p:nvSpPr>
          <p:cNvPr id="8" name="مستطيل 7"/>
          <p:cNvSpPr/>
          <p:nvPr/>
        </p:nvSpPr>
        <p:spPr>
          <a:xfrm>
            <a:off x="457200" y="914401"/>
            <a:ext cx="2167581" cy="769441"/>
          </a:xfrm>
          <a:prstGeom prst="rect">
            <a:avLst/>
          </a:prstGeom>
        </p:spPr>
        <p:txBody>
          <a:bodyPr wrap="square">
            <a:spAutoFit/>
          </a:bodyPr>
          <a:lstStyle/>
          <a:p>
            <a:pPr algn="ctr">
              <a:defRPr/>
            </a:pPr>
            <a:r>
              <a:rPr lang="ar-SA" sz="4400" b="1" i="1" dirty="0" smtClean="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rPr>
              <a:t>الوصف الإنشائي</a:t>
            </a:r>
            <a:endParaRPr lang="ar-SA" sz="4400" b="1" i="1" dirty="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endParaRPr>
          </a:p>
        </p:txBody>
      </p:sp>
      <p:sp>
        <p:nvSpPr>
          <p:cNvPr id="13" name="Rectangle 11"/>
          <p:cNvSpPr/>
          <p:nvPr/>
        </p:nvSpPr>
        <p:spPr>
          <a:xfrm>
            <a:off x="467544" y="2132856"/>
            <a:ext cx="8280920" cy="5016758"/>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algn="just"/>
            <a:r>
              <a:rPr lang="ar-SA" sz="3200" b="1" dirty="0" smtClean="0">
                <a:cs typeface="Microsoft Uighur" pitchFamily="2" charset="-78"/>
              </a:rPr>
              <a:t>أهم الاعتبارات التي يجب أخ</a:t>
            </a:r>
            <a:r>
              <a:rPr lang="ar-JO" sz="3200" b="1" dirty="0" smtClean="0">
                <a:cs typeface="Microsoft Uighur" pitchFamily="2" charset="-78"/>
              </a:rPr>
              <a:t>ذ</a:t>
            </a:r>
            <a:r>
              <a:rPr lang="ar-SA" sz="3200" b="1" dirty="0" smtClean="0">
                <a:cs typeface="Microsoft Uighur" pitchFamily="2" charset="-78"/>
              </a:rPr>
              <a:t>ها </a:t>
            </a:r>
            <a:r>
              <a:rPr lang="ar-SA" sz="3200" b="1" dirty="0" smtClean="0">
                <a:cs typeface="Microsoft Uighur" pitchFamily="2" charset="-78"/>
              </a:rPr>
              <a:t>عن</a:t>
            </a:r>
            <a:r>
              <a:rPr lang="ar-JO" sz="3200" b="1" dirty="0" smtClean="0">
                <a:cs typeface="Microsoft Uighur" pitchFamily="2" charset="-78"/>
              </a:rPr>
              <a:t>د</a:t>
            </a:r>
            <a:r>
              <a:rPr lang="ar-SA" sz="3200" b="1" dirty="0" smtClean="0">
                <a:cs typeface="Microsoft Uighur" pitchFamily="2" charset="-78"/>
              </a:rPr>
              <a:t> </a:t>
            </a:r>
            <a:r>
              <a:rPr lang="ar-SA" sz="3200" b="1" dirty="0" smtClean="0">
                <a:cs typeface="Microsoft Uighur" pitchFamily="2" charset="-78"/>
              </a:rPr>
              <a:t>التصميم الإنشائي :</a:t>
            </a:r>
          </a:p>
          <a:p>
            <a:pPr lvl="0" algn="just">
              <a:buFont typeface="Arial" pitchFamily="34" charset="0"/>
              <a:buChar char="•"/>
            </a:pPr>
            <a:r>
              <a:rPr lang="ar-JO" sz="3200" b="1" dirty="0" smtClean="0">
                <a:cs typeface="Microsoft Uighur" pitchFamily="2" charset="-78"/>
              </a:rPr>
              <a:t>الأمان </a:t>
            </a:r>
            <a:r>
              <a:rPr lang="en-US" sz="3200" b="1" dirty="0" smtClean="0">
                <a:cs typeface="Microsoft Uighur" pitchFamily="2" charset="-78"/>
              </a:rPr>
              <a:t>Safety )</a:t>
            </a:r>
            <a:r>
              <a:rPr lang="ar-JO" sz="3200" b="1" dirty="0" smtClean="0">
                <a:cs typeface="Microsoft Uighur" pitchFamily="2" charset="-78"/>
              </a:rPr>
              <a:t> )</a:t>
            </a:r>
            <a:endParaRPr lang="en-US" sz="3200" b="1" dirty="0" smtClean="0">
              <a:cs typeface="Microsoft Uighur" pitchFamily="2" charset="-78"/>
            </a:endParaRPr>
          </a:p>
          <a:p>
            <a:pPr lvl="0" algn="just">
              <a:buFont typeface="Arial" pitchFamily="34" charset="0"/>
              <a:buChar char="•"/>
            </a:pPr>
            <a:r>
              <a:rPr lang="ar-JO" sz="3200" b="1" dirty="0" smtClean="0">
                <a:cs typeface="Microsoft Uighur" pitchFamily="2" charset="-78"/>
              </a:rPr>
              <a:t>التكلفة </a:t>
            </a:r>
            <a:r>
              <a:rPr lang="en-US" sz="3200" b="1" dirty="0" smtClean="0">
                <a:cs typeface="Microsoft Uighur" pitchFamily="2" charset="-78"/>
              </a:rPr>
              <a:t>Cost)</a:t>
            </a:r>
            <a:r>
              <a:rPr lang="ar-JO" sz="3200" b="1" dirty="0" smtClean="0">
                <a:cs typeface="Microsoft Uighur" pitchFamily="2" charset="-78"/>
              </a:rPr>
              <a:t>)</a:t>
            </a:r>
          </a:p>
          <a:p>
            <a:pPr lvl="0" algn="just">
              <a:buFont typeface="Arial" pitchFamily="34" charset="0"/>
              <a:buChar char="•"/>
            </a:pPr>
            <a:r>
              <a:rPr lang="ar-JO" sz="3200" b="1" dirty="0" smtClean="0">
                <a:cs typeface="Microsoft Uighur" pitchFamily="2" charset="-78"/>
              </a:rPr>
              <a:t>حدود صلاحية المبنى للتشغيل</a:t>
            </a:r>
            <a:r>
              <a:rPr lang="en-US" sz="3200" b="1" dirty="0" smtClean="0">
                <a:cs typeface="Microsoft Uighur" pitchFamily="2" charset="-78"/>
              </a:rPr>
              <a:t>(Serviceability)</a:t>
            </a:r>
          </a:p>
          <a:p>
            <a:pPr lvl="0" algn="just">
              <a:buFont typeface="Arial" pitchFamily="34" charset="0"/>
              <a:buChar char="•"/>
            </a:pPr>
            <a:r>
              <a:rPr lang="ar-JO" sz="3200" b="1" dirty="0" smtClean="0">
                <a:cs typeface="Microsoft Uighur" pitchFamily="2" charset="-78"/>
              </a:rPr>
              <a:t>الشكل </a:t>
            </a:r>
            <a:r>
              <a:rPr lang="ar-JO" sz="3200" b="1" dirty="0" err="1" smtClean="0">
                <a:cs typeface="Microsoft Uighur" pitchFamily="2" charset="-78"/>
              </a:rPr>
              <a:t>و</a:t>
            </a:r>
            <a:r>
              <a:rPr lang="ar-JO" sz="3200" b="1" dirty="0" smtClean="0">
                <a:cs typeface="Microsoft Uighur" pitchFamily="2" charset="-78"/>
              </a:rPr>
              <a:t> النواحي الجمالية للمنشأ.</a:t>
            </a:r>
            <a:endParaRPr lang="en-US" sz="3200" b="1" dirty="0" smtClean="0">
              <a:cs typeface="Microsoft Uighur" pitchFamily="2" charset="-78"/>
            </a:endParaRPr>
          </a:p>
          <a:p>
            <a:pPr>
              <a:lnSpc>
                <a:spcPct val="150000"/>
              </a:lnSpc>
              <a:spcBef>
                <a:spcPct val="50000"/>
              </a:spcBef>
            </a:pPr>
            <a:endParaRPr lang="ar-SA" sz="3200" b="1" dirty="0" smtClean="0"/>
          </a:p>
          <a:p>
            <a:pPr>
              <a:lnSpc>
                <a:spcPct val="150000"/>
              </a:lnSpc>
              <a:spcBef>
                <a:spcPct val="50000"/>
              </a:spcBef>
            </a:pPr>
            <a:endParaRPr lang="en-US" sz="3200" b="1" dirty="0" smtClean="0"/>
          </a:p>
          <a:p>
            <a:pPr algn="r" rtl="1">
              <a:defRPr/>
            </a:pPr>
            <a:endParaRPr lang="en-US" sz="3200" dirty="0"/>
          </a:p>
        </p:txBody>
      </p:sp>
      <p:sp>
        <p:nvSpPr>
          <p:cNvPr id="14" name="Rectangle 12"/>
          <p:cNvSpPr/>
          <p:nvPr/>
        </p:nvSpPr>
        <p:spPr>
          <a:xfrm>
            <a:off x="5334000" y="1600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smtClean="0">
                <a:ln w="11430"/>
                <a:effectLst>
                  <a:outerShdw blurRad="50800" dist="39000" dir="5460000" algn="tl">
                    <a:srgbClr val="000000">
                      <a:alpha val="38000"/>
                    </a:srgbClr>
                  </a:outerShdw>
                </a:effectLst>
              </a:rPr>
              <a:t>المقدمة</a:t>
            </a:r>
            <a:r>
              <a:rPr lang="ar-SA" sz="2400" b="1" i="1" dirty="0">
                <a:ln w="11430"/>
                <a:effectLst>
                  <a:outerShdw blurRad="50800" dist="39000" dir="5460000" algn="tl">
                    <a:srgbClr val="000000">
                      <a:alpha val="38000"/>
                    </a:srgbClr>
                  </a:outerShdw>
                </a:effectLst>
              </a:rPr>
              <a:t>:</a:t>
            </a:r>
          </a:p>
        </p:txBody>
      </p:sp>
    </p:spTree>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صورة 9" descr="13.jpg"/>
          <p:cNvPicPr>
            <a:picLocks noChangeAspect="1"/>
          </p:cNvPicPr>
          <p:nvPr/>
        </p:nvPicPr>
        <p:blipFill>
          <a:blip r:embed="rId2" cstate="print">
            <a:lum bright="70000" contrast="-70000"/>
          </a:blip>
          <a:stretch>
            <a:fillRect/>
          </a:stretch>
        </p:blipFill>
        <p:spPr>
          <a:xfrm>
            <a:off x="838200" y="723900"/>
            <a:ext cx="8280400" cy="6210300"/>
          </a:xfrm>
          <a:prstGeom prst="rect">
            <a:avLst/>
          </a:prstGeom>
          <a:ln w="3175">
            <a:solidFill>
              <a:schemeClr val="tx1"/>
            </a:solidFill>
          </a:ln>
          <a:effectLst>
            <a:softEdge rad="112500"/>
          </a:effectLst>
        </p:spPr>
      </p:pic>
      <p:pic>
        <p:nvPicPr>
          <p:cNvPr id="3" name="Picture 8" descr="ppi3"/>
          <p:cNvPicPr>
            <a:picLocks noChangeAspect="1" noChangeArrowheads="1" noCrop="1"/>
          </p:cNvPicPr>
          <p:nvPr/>
        </p:nvPicPr>
        <p:blipFill>
          <a:blip r:embed="rId3"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7" name="Round Diagonal Corner Rectangle 13"/>
          <p:cNvSpPr/>
          <p:nvPr/>
        </p:nvSpPr>
        <p:spPr bwMode="auto">
          <a:xfrm>
            <a:off x="6096000" y="762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err="1" smtClean="0">
                <a:ln w="11430"/>
                <a:solidFill>
                  <a:srgbClr val="C00000"/>
                </a:solidFill>
                <a:effectLst>
                  <a:outerShdw blurRad="50800" dist="39000" dir="5460000" algn="tl">
                    <a:srgbClr val="000000">
                      <a:alpha val="38000"/>
                    </a:srgbClr>
                  </a:outerShdw>
                </a:effectLst>
              </a:rPr>
              <a:t>ال</a:t>
            </a:r>
            <a:r>
              <a:rPr lang="ar-JO" sz="3600" b="1" dirty="0" smtClean="0">
                <a:ln w="11430"/>
                <a:solidFill>
                  <a:srgbClr val="C00000"/>
                </a:solidFill>
                <a:effectLst>
                  <a:outerShdw blurRad="50800" dist="39000" dir="5460000" algn="tl">
                    <a:srgbClr val="000000">
                      <a:alpha val="38000"/>
                    </a:srgbClr>
                  </a:outerShdw>
                </a:effectLst>
              </a:rPr>
              <a:t>ف</a:t>
            </a:r>
            <a:r>
              <a:rPr lang="ar-SA" sz="3600" b="1" dirty="0" smtClean="0">
                <a:ln w="11430"/>
                <a:solidFill>
                  <a:srgbClr val="C00000"/>
                </a:solidFill>
                <a:effectLst>
                  <a:outerShdw blurRad="50800" dist="39000" dir="5460000" algn="tl">
                    <a:srgbClr val="000000">
                      <a:alpha val="38000"/>
                    </a:srgbClr>
                  </a:outerShdw>
                </a:effectLst>
              </a:rPr>
              <a:t>صل </a:t>
            </a:r>
            <a:r>
              <a:rPr lang="ar-JO" sz="3600" b="1" dirty="0" smtClean="0">
                <a:ln w="11430"/>
                <a:solidFill>
                  <a:srgbClr val="C00000"/>
                </a:solidFill>
                <a:effectLst>
                  <a:outerShdw blurRad="50800" dist="39000" dir="5460000" algn="tl">
                    <a:srgbClr val="000000">
                      <a:alpha val="38000"/>
                    </a:srgbClr>
                  </a:outerShdw>
                </a:effectLst>
              </a:rPr>
              <a:t>الثالث</a:t>
            </a:r>
            <a:endParaRPr lang="ar-SA" sz="3600" b="1" dirty="0">
              <a:ln w="11430"/>
              <a:solidFill>
                <a:srgbClr val="C00000"/>
              </a:solidFill>
              <a:effectLst>
                <a:outerShdw blurRad="50800" dist="39000" dir="5460000" algn="tl">
                  <a:srgbClr val="000000">
                    <a:alpha val="38000"/>
                  </a:srgbClr>
                </a:outerShdw>
              </a:effectLst>
            </a:endParaRPr>
          </a:p>
        </p:txBody>
      </p:sp>
      <p:sp>
        <p:nvSpPr>
          <p:cNvPr id="8" name="مستطيل 7"/>
          <p:cNvSpPr/>
          <p:nvPr/>
        </p:nvSpPr>
        <p:spPr>
          <a:xfrm>
            <a:off x="457200" y="914401"/>
            <a:ext cx="2167581" cy="769441"/>
          </a:xfrm>
          <a:prstGeom prst="rect">
            <a:avLst/>
          </a:prstGeom>
        </p:spPr>
        <p:txBody>
          <a:bodyPr wrap="square">
            <a:spAutoFit/>
          </a:bodyPr>
          <a:lstStyle/>
          <a:p>
            <a:pPr algn="ctr">
              <a:defRPr/>
            </a:pPr>
            <a:r>
              <a:rPr lang="ar-SA" sz="4400" b="1" i="1" dirty="0" smtClean="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rPr>
              <a:t>الوصف الإنشائي</a:t>
            </a:r>
            <a:endParaRPr lang="ar-SA" sz="4400" b="1" i="1" dirty="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endParaRPr>
          </a:p>
        </p:txBody>
      </p:sp>
      <p:pic>
        <p:nvPicPr>
          <p:cNvPr id="11" name="Picture 8" descr="ppi3"/>
          <p:cNvPicPr>
            <a:picLocks noChangeAspect="1" noChangeArrowheads="1" noCrop="1"/>
          </p:cNvPicPr>
          <p:nvPr/>
        </p:nvPicPr>
        <p:blipFill>
          <a:blip r:embed="rId3" cstate="print"/>
          <a:srcRect/>
          <a:stretch>
            <a:fillRect/>
          </a:stretch>
        </p:blipFill>
        <p:spPr bwMode="auto">
          <a:xfrm rot="5400000">
            <a:off x="-2438402" y="3810001"/>
            <a:ext cx="5486401" cy="609601"/>
          </a:xfrm>
          <a:prstGeom prst="rect">
            <a:avLst/>
          </a:prstGeom>
          <a:noFill/>
          <a:ln w="9525">
            <a:noFill/>
            <a:miter lim="800000"/>
            <a:headEnd/>
            <a:tailEnd/>
          </a:ln>
        </p:spPr>
      </p:pic>
      <p:graphicFrame>
        <p:nvGraphicFramePr>
          <p:cNvPr id="12" name="رسم تخطيطي 11"/>
          <p:cNvGraphicFramePr/>
          <p:nvPr/>
        </p:nvGraphicFramePr>
        <p:xfrm>
          <a:off x="914400" y="1371600"/>
          <a:ext cx="7924800" cy="5486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5" name="مربع نص 14"/>
          <p:cNvSpPr txBox="1"/>
          <p:nvPr/>
        </p:nvSpPr>
        <p:spPr>
          <a:xfrm>
            <a:off x="4267200" y="5105400"/>
            <a:ext cx="4419600" cy="1631216"/>
          </a:xfrm>
          <a:prstGeom prst="rect">
            <a:avLst/>
          </a:prstGeom>
          <a:noFill/>
        </p:spPr>
        <p:txBody>
          <a:bodyPr wrap="square" rtlCol="1">
            <a:spAutoFit/>
          </a:bodyPr>
          <a:lstStyle/>
          <a:p>
            <a:pPr algn="just"/>
            <a:r>
              <a:rPr lang="ar-SA" sz="2000" b="1" dirty="0" smtClean="0"/>
              <a:t>عملية تحديد الأحمال الميتة والحية المؤثرة على العناصر </a:t>
            </a:r>
            <a:r>
              <a:rPr lang="ar-SA" sz="2000" b="1" dirty="0" smtClean="0"/>
              <a:t>الإنشائية</a:t>
            </a:r>
            <a:r>
              <a:rPr lang="en-US" sz="2000" b="1" dirty="0" smtClean="0"/>
              <a:t> </a:t>
            </a:r>
            <a:r>
              <a:rPr lang="ar-SA" sz="2000" b="1" dirty="0" smtClean="0"/>
              <a:t>تمت </a:t>
            </a:r>
            <a:r>
              <a:rPr lang="ar-SA" sz="2000" b="1" dirty="0" smtClean="0"/>
              <a:t>باستخدام الكود الأردني، </a:t>
            </a:r>
            <a:r>
              <a:rPr lang="ar-SA" sz="2000" b="1" dirty="0" smtClean="0"/>
              <a:t>واستخدام </a:t>
            </a:r>
            <a:r>
              <a:rPr lang="ar-SA" sz="2000" b="1" dirty="0" smtClean="0"/>
              <a:t>الكود الأمريكي (</a:t>
            </a:r>
            <a:r>
              <a:rPr lang="en-US" sz="2000" b="1" dirty="0" smtClean="0"/>
              <a:t>ACI-08</a:t>
            </a:r>
            <a:r>
              <a:rPr lang="ar-SA" sz="2000" b="1" dirty="0" smtClean="0"/>
              <a:t>) في تصميم العناصر الخراسانية.</a:t>
            </a:r>
            <a:endParaRPr lang="en-US" sz="2000" b="1" dirty="0" smtClean="0"/>
          </a:p>
          <a:p>
            <a:pPr algn="just"/>
            <a:endParaRPr lang="ar-SA" sz="2000" b="1" dirty="0"/>
          </a:p>
        </p:txBody>
      </p:sp>
    </p:spTree>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txBox="1">
            <a:spLocks/>
          </p:cNvSpPr>
          <p:nvPr/>
        </p:nvSpPr>
        <p:spPr>
          <a:xfrm>
            <a:off x="1600200" y="609600"/>
            <a:ext cx="4800600" cy="9144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5000" b="1" i="0" u="none" strike="noStrike" kern="1200" cap="all" spc="0" normalizeH="0" baseline="0" noProof="0"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rPr>
              <a:t>العقدات</a:t>
            </a:r>
            <a:r>
              <a:rPr kumimoji="0" lang="en-US" sz="5000" b="1" i="0" u="none" strike="noStrike" kern="1200" cap="all" spc="0" normalizeH="0" baseline="0" noProof="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rPr>
              <a:t>(slabs)</a:t>
            </a:r>
            <a:endParaRPr kumimoji="0" lang="ar-SA" sz="50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endParaRPr>
          </a:p>
        </p:txBody>
      </p:sp>
      <p:pic>
        <p:nvPicPr>
          <p:cNvPr id="3" name="Picture 8" descr="ppi3"/>
          <p:cNvPicPr>
            <a:picLocks noChangeAspect="1" noChangeArrowheads="1" noCrop="1"/>
          </p:cNvPicPr>
          <p:nvPr/>
        </p:nvPicPr>
        <p:blipFill>
          <a:blip r:embed="rId2" cstate="print"/>
          <a:srcRect/>
          <a:stretch>
            <a:fillRect/>
          </a:stretch>
        </p:blipFill>
        <p:spPr bwMode="auto">
          <a:xfrm rot="5400000">
            <a:off x="-2438402" y="3810001"/>
            <a:ext cx="5486401" cy="609601"/>
          </a:xfrm>
          <a:prstGeom prst="rect">
            <a:avLst/>
          </a:prstGeom>
          <a:noFill/>
          <a:ln w="9525">
            <a:noFill/>
            <a:miter lim="800000"/>
            <a:headEnd/>
            <a:tailEnd/>
          </a:ln>
        </p:spPr>
      </p:pic>
      <p:pic>
        <p:nvPicPr>
          <p:cNvPr id="4" name="صورة 3" descr="one way eib slab.jpg"/>
          <p:cNvPicPr/>
          <p:nvPr/>
        </p:nvPicPr>
        <p:blipFill>
          <a:blip r:embed="rId3" cstate="print"/>
          <a:srcRect l="2740" t="7547"/>
          <a:stretch>
            <a:fillRect/>
          </a:stretch>
        </p:blipFill>
        <p:spPr>
          <a:xfrm>
            <a:off x="685800" y="1295400"/>
            <a:ext cx="5105399" cy="3505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صورة 4" descr="two way rib slab.jpg"/>
          <p:cNvPicPr/>
          <p:nvPr/>
        </p:nvPicPr>
        <p:blipFill>
          <a:blip r:embed="rId4" cstate="print"/>
          <a:stretch>
            <a:fillRect/>
          </a:stretch>
        </p:blipFill>
        <p:spPr>
          <a:xfrm>
            <a:off x="3962400" y="3429000"/>
            <a:ext cx="4980748" cy="32559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مستطيل مستدير الزوايا 5"/>
          <p:cNvSpPr/>
          <p:nvPr/>
        </p:nvSpPr>
        <p:spPr>
          <a:xfrm>
            <a:off x="5867400" y="2286000"/>
            <a:ext cx="2971800" cy="533400"/>
          </a:xfrm>
          <a:prstGeom prst="roundRect">
            <a:avLst/>
          </a:prstGeom>
        </p:spPr>
        <p:style>
          <a:lnRef idx="3">
            <a:schemeClr val="lt1"/>
          </a:lnRef>
          <a:fillRef idx="1">
            <a:schemeClr val="accent3"/>
          </a:fillRef>
          <a:effectRef idx="1">
            <a:schemeClr val="accent3"/>
          </a:effectRef>
          <a:fontRef idx="minor">
            <a:schemeClr val="lt1"/>
          </a:fontRef>
        </p:style>
        <p:txBody>
          <a:bodyPr rtlCol="1" anchor="ctr"/>
          <a:lstStyle/>
          <a:p>
            <a:pPr algn="ctr"/>
            <a:r>
              <a:rPr lang="en-US" dirty="0" smtClean="0"/>
              <a:t>Two way rib slab</a:t>
            </a:r>
            <a:endParaRPr lang="ar-SA" dirty="0"/>
          </a:p>
        </p:txBody>
      </p:sp>
      <p:cxnSp>
        <p:nvCxnSpPr>
          <p:cNvPr id="8" name="رابط منحني 7"/>
          <p:cNvCxnSpPr>
            <a:stCxn id="6" idx="2"/>
          </p:cNvCxnSpPr>
          <p:nvPr/>
        </p:nvCxnSpPr>
        <p:spPr>
          <a:xfrm rot="5400000">
            <a:off x="5772150" y="2838450"/>
            <a:ext cx="1600200" cy="1562100"/>
          </a:xfrm>
          <a:prstGeom prst="curvedConnector3">
            <a:avLst>
              <a:gd name="adj1" fmla="val 50000"/>
            </a:avLst>
          </a:prstGeom>
          <a:ln>
            <a:tailEnd type="arrow"/>
          </a:ln>
        </p:spPr>
        <p:style>
          <a:lnRef idx="3">
            <a:schemeClr val="accent5"/>
          </a:lnRef>
          <a:fillRef idx="0">
            <a:schemeClr val="accent5"/>
          </a:fillRef>
          <a:effectRef idx="2">
            <a:schemeClr val="accent5"/>
          </a:effectRef>
          <a:fontRef idx="minor">
            <a:schemeClr val="tx1"/>
          </a:fontRef>
        </p:style>
      </p:cxnSp>
      <p:sp>
        <p:nvSpPr>
          <p:cNvPr id="11" name="مستطيل مستدير الزوايا 10"/>
          <p:cNvSpPr/>
          <p:nvPr/>
        </p:nvSpPr>
        <p:spPr>
          <a:xfrm>
            <a:off x="685800" y="5791200"/>
            <a:ext cx="2971800" cy="533400"/>
          </a:xfrm>
          <a:prstGeom prst="roundRect">
            <a:avLst/>
          </a:prstGeom>
        </p:spPr>
        <p:style>
          <a:lnRef idx="3">
            <a:schemeClr val="lt1"/>
          </a:lnRef>
          <a:fillRef idx="1">
            <a:schemeClr val="accent3"/>
          </a:fillRef>
          <a:effectRef idx="1">
            <a:schemeClr val="accent3"/>
          </a:effectRef>
          <a:fontRef idx="minor">
            <a:schemeClr val="lt1"/>
          </a:fontRef>
        </p:style>
        <p:txBody>
          <a:bodyPr rtlCol="1" anchor="ctr"/>
          <a:lstStyle/>
          <a:p>
            <a:pPr algn="ctr"/>
            <a:r>
              <a:rPr lang="en-US" dirty="0" smtClean="0"/>
              <a:t>One way rib slab</a:t>
            </a:r>
            <a:endParaRPr lang="ar-SA" dirty="0"/>
          </a:p>
        </p:txBody>
      </p:sp>
      <p:cxnSp>
        <p:nvCxnSpPr>
          <p:cNvPr id="12" name="رابط منحني 11"/>
          <p:cNvCxnSpPr>
            <a:stCxn id="11" idx="0"/>
          </p:cNvCxnSpPr>
          <p:nvPr/>
        </p:nvCxnSpPr>
        <p:spPr>
          <a:xfrm rot="5400000" flipH="1" flipV="1">
            <a:off x="819150" y="4095750"/>
            <a:ext cx="3048000" cy="342900"/>
          </a:xfrm>
          <a:prstGeom prst="curvedConnector3">
            <a:avLst>
              <a:gd name="adj1" fmla="val 23971"/>
            </a:avLst>
          </a:prstGeom>
          <a:ln>
            <a:tailEnd type="arrow"/>
          </a:ln>
        </p:spPr>
        <p:style>
          <a:lnRef idx="3">
            <a:schemeClr val="accent5"/>
          </a:lnRef>
          <a:fillRef idx="0">
            <a:schemeClr val="accent5"/>
          </a:fillRef>
          <a:effectRef idx="2">
            <a:schemeClr val="accent5"/>
          </a:effectRef>
          <a:fontRef idx="minor">
            <a:schemeClr val="tx1"/>
          </a:fontRef>
        </p:style>
      </p:cxnSp>
      <p:sp>
        <p:nvSpPr>
          <p:cNvPr id="13" name="Round Diagonal Corner Rectangle 13"/>
          <p:cNvSpPr/>
          <p:nvPr/>
        </p:nvSpPr>
        <p:spPr bwMode="auto">
          <a:xfrm>
            <a:off x="6096000" y="762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err="1" smtClean="0">
                <a:ln w="11430"/>
                <a:solidFill>
                  <a:srgbClr val="C00000"/>
                </a:solidFill>
                <a:effectLst>
                  <a:outerShdw blurRad="50800" dist="39000" dir="5460000" algn="tl">
                    <a:srgbClr val="000000">
                      <a:alpha val="38000"/>
                    </a:srgbClr>
                  </a:outerShdw>
                </a:effectLst>
              </a:rPr>
              <a:t>ال</a:t>
            </a:r>
            <a:r>
              <a:rPr lang="ar-JO" sz="3600" b="1" dirty="0" smtClean="0">
                <a:ln w="11430"/>
                <a:solidFill>
                  <a:srgbClr val="C00000"/>
                </a:solidFill>
                <a:effectLst>
                  <a:outerShdw blurRad="50800" dist="39000" dir="5460000" algn="tl">
                    <a:srgbClr val="000000">
                      <a:alpha val="38000"/>
                    </a:srgbClr>
                  </a:outerShdw>
                </a:effectLst>
              </a:rPr>
              <a:t>ف</a:t>
            </a:r>
            <a:r>
              <a:rPr lang="ar-SA" sz="3600" b="1" dirty="0" smtClean="0">
                <a:ln w="11430"/>
                <a:solidFill>
                  <a:srgbClr val="C00000"/>
                </a:solidFill>
                <a:effectLst>
                  <a:outerShdw blurRad="50800" dist="39000" dir="5460000" algn="tl">
                    <a:srgbClr val="000000">
                      <a:alpha val="38000"/>
                    </a:srgbClr>
                  </a:outerShdw>
                </a:effectLst>
              </a:rPr>
              <a:t>صل </a:t>
            </a:r>
            <a:r>
              <a:rPr lang="ar-JO" sz="3600" b="1" dirty="0" smtClean="0">
                <a:ln w="11430"/>
                <a:solidFill>
                  <a:srgbClr val="C00000"/>
                </a:solidFill>
                <a:effectLst>
                  <a:outerShdw blurRad="50800" dist="39000" dir="5460000" algn="tl">
                    <a:srgbClr val="000000">
                      <a:alpha val="38000"/>
                    </a:srgbClr>
                  </a:outerShdw>
                </a:effectLst>
              </a:rPr>
              <a:t>الثالث</a:t>
            </a:r>
            <a:endParaRPr lang="ar-SA" sz="3600" b="1" dirty="0">
              <a:ln w="11430"/>
              <a:solidFill>
                <a:srgbClr val="C00000"/>
              </a:solidFill>
              <a:effectLst>
                <a:outerShdw blurRad="50800" dist="39000" dir="5460000" algn="tl">
                  <a:srgbClr val="000000">
                    <a:alpha val="38000"/>
                  </a:srgbClr>
                </a:outerShdw>
              </a:effectLst>
            </a:endParaRPr>
          </a:p>
        </p:txBody>
      </p:sp>
    </p:spTree>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txBox="1">
            <a:spLocks/>
          </p:cNvSpPr>
          <p:nvPr/>
        </p:nvSpPr>
        <p:spPr>
          <a:xfrm>
            <a:off x="1676400" y="762000"/>
            <a:ext cx="4800600" cy="11430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5000" b="1" i="0" u="none" strike="noStrike" kern="1200" cap="all" spc="0" normalizeH="0" baseline="0" noProof="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rPr>
              <a:t>الأدراج</a:t>
            </a:r>
            <a:r>
              <a:rPr kumimoji="0" lang="en-US" sz="5000" b="1" i="0" u="none" strike="noStrike" kern="1200" cap="all" spc="0" normalizeH="0" baseline="0" noProof="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rPr>
              <a:t>(stairs)</a:t>
            </a:r>
            <a:endParaRPr kumimoji="0" lang="ar-SA" sz="50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endParaRPr>
          </a:p>
        </p:txBody>
      </p:sp>
      <p:pic>
        <p:nvPicPr>
          <p:cNvPr id="3" name="Picture 8" descr="ppi3"/>
          <p:cNvPicPr>
            <a:picLocks noChangeAspect="1" noChangeArrowheads="1" noCrop="1"/>
          </p:cNvPicPr>
          <p:nvPr/>
        </p:nvPicPr>
        <p:blipFill>
          <a:blip r:embed="rId2" cstate="print"/>
          <a:srcRect/>
          <a:stretch>
            <a:fillRect/>
          </a:stretch>
        </p:blipFill>
        <p:spPr bwMode="auto">
          <a:xfrm rot="5400000">
            <a:off x="-2438402" y="3810001"/>
            <a:ext cx="5486401" cy="609601"/>
          </a:xfrm>
          <a:prstGeom prst="rect">
            <a:avLst/>
          </a:prstGeom>
          <a:noFill/>
          <a:ln w="9525">
            <a:noFill/>
            <a:miter lim="800000"/>
            <a:headEnd/>
            <a:tailEnd/>
          </a:ln>
        </p:spPr>
      </p:pic>
      <p:pic>
        <p:nvPicPr>
          <p:cNvPr id="4" name="صورة 3" descr="dd.jpg"/>
          <p:cNvPicPr/>
          <p:nvPr/>
        </p:nvPicPr>
        <p:blipFill>
          <a:blip r:embed="rId3" cstate="print"/>
          <a:stretch>
            <a:fillRect/>
          </a:stretch>
        </p:blipFill>
        <p:spPr>
          <a:xfrm>
            <a:off x="1371600" y="1905000"/>
            <a:ext cx="6705600" cy="44195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Round Diagonal Corner Rectangle 13"/>
          <p:cNvSpPr/>
          <p:nvPr/>
        </p:nvSpPr>
        <p:spPr bwMode="auto">
          <a:xfrm>
            <a:off x="6096000" y="762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err="1" smtClean="0">
                <a:ln w="11430"/>
                <a:solidFill>
                  <a:srgbClr val="C00000"/>
                </a:solidFill>
                <a:effectLst>
                  <a:outerShdw blurRad="50800" dist="39000" dir="5460000" algn="tl">
                    <a:srgbClr val="000000">
                      <a:alpha val="38000"/>
                    </a:srgbClr>
                  </a:outerShdw>
                </a:effectLst>
              </a:rPr>
              <a:t>ال</a:t>
            </a:r>
            <a:r>
              <a:rPr lang="ar-JO" sz="3600" b="1" dirty="0" smtClean="0">
                <a:ln w="11430"/>
                <a:solidFill>
                  <a:srgbClr val="C00000"/>
                </a:solidFill>
                <a:effectLst>
                  <a:outerShdw blurRad="50800" dist="39000" dir="5460000" algn="tl">
                    <a:srgbClr val="000000">
                      <a:alpha val="38000"/>
                    </a:srgbClr>
                  </a:outerShdw>
                </a:effectLst>
              </a:rPr>
              <a:t>ف</a:t>
            </a:r>
            <a:r>
              <a:rPr lang="ar-SA" sz="3600" b="1" dirty="0" smtClean="0">
                <a:ln w="11430"/>
                <a:solidFill>
                  <a:srgbClr val="C00000"/>
                </a:solidFill>
                <a:effectLst>
                  <a:outerShdw blurRad="50800" dist="39000" dir="5460000" algn="tl">
                    <a:srgbClr val="000000">
                      <a:alpha val="38000"/>
                    </a:srgbClr>
                  </a:outerShdw>
                </a:effectLst>
              </a:rPr>
              <a:t>صل </a:t>
            </a:r>
            <a:r>
              <a:rPr lang="ar-JO" sz="3600" b="1" dirty="0" smtClean="0">
                <a:ln w="11430"/>
                <a:solidFill>
                  <a:srgbClr val="C00000"/>
                </a:solidFill>
                <a:effectLst>
                  <a:outerShdw blurRad="50800" dist="39000" dir="5460000" algn="tl">
                    <a:srgbClr val="000000">
                      <a:alpha val="38000"/>
                    </a:srgbClr>
                  </a:outerShdw>
                </a:effectLst>
              </a:rPr>
              <a:t>الثالث</a:t>
            </a:r>
            <a:endParaRPr lang="ar-SA" sz="3600" b="1" dirty="0">
              <a:ln w="11430"/>
              <a:solidFill>
                <a:srgbClr val="C00000"/>
              </a:solidFill>
              <a:effectLst>
                <a:outerShdw blurRad="50800" dist="39000" dir="5460000" algn="tl">
                  <a:srgbClr val="000000">
                    <a:alpha val="38000"/>
                  </a:srgbClr>
                </a:outerShdw>
              </a:effectLst>
            </a:endParaRPr>
          </a:p>
        </p:txBody>
      </p:sp>
    </p:spTree>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txBox="1">
            <a:spLocks/>
          </p:cNvSpPr>
          <p:nvPr/>
        </p:nvSpPr>
        <p:spPr>
          <a:xfrm>
            <a:off x="1371600" y="762000"/>
            <a:ext cx="4800600" cy="11430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5000" b="1" i="0" u="none" strike="noStrike" kern="1200" cap="all" spc="0" normalizeH="0" baseline="0" noProof="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rPr>
              <a:t>الجسور(</a:t>
            </a:r>
            <a:r>
              <a:rPr kumimoji="0" lang="en-US" sz="5000" b="1" i="0" u="none" strike="noStrike" kern="1200" cap="all" spc="0" normalizeH="0" baseline="0" noProof="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rPr>
              <a:t>beams</a:t>
            </a:r>
            <a:r>
              <a:rPr kumimoji="0" lang="ar-SA" sz="5000" b="1" i="0" u="none" strike="noStrike" kern="1200" cap="all" spc="0" normalizeH="0" noProof="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rPr>
              <a:t> )</a:t>
            </a:r>
            <a:endParaRPr kumimoji="0" lang="ar-SA" sz="50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endParaRPr>
          </a:p>
        </p:txBody>
      </p:sp>
      <p:pic>
        <p:nvPicPr>
          <p:cNvPr id="3" name="Picture 8" descr="ppi3"/>
          <p:cNvPicPr>
            <a:picLocks noChangeAspect="1" noChangeArrowheads="1" noCrop="1"/>
          </p:cNvPicPr>
          <p:nvPr/>
        </p:nvPicPr>
        <p:blipFill>
          <a:blip r:embed="rId2" cstate="print"/>
          <a:srcRect/>
          <a:stretch>
            <a:fillRect/>
          </a:stretch>
        </p:blipFill>
        <p:spPr bwMode="auto">
          <a:xfrm rot="5400000">
            <a:off x="-2438402" y="3810001"/>
            <a:ext cx="5486401" cy="609601"/>
          </a:xfrm>
          <a:prstGeom prst="rect">
            <a:avLst/>
          </a:prstGeom>
          <a:noFill/>
          <a:ln w="9525">
            <a:noFill/>
            <a:miter lim="800000"/>
            <a:headEnd/>
            <a:tailEnd/>
          </a:ln>
        </p:spPr>
      </p:pic>
      <p:pic>
        <p:nvPicPr>
          <p:cNvPr id="5" name="صورة 4" descr="11.jpg"/>
          <p:cNvPicPr/>
          <p:nvPr/>
        </p:nvPicPr>
        <p:blipFill>
          <a:blip r:embed="rId3" cstate="print"/>
          <a:stretch>
            <a:fillRect/>
          </a:stretch>
        </p:blipFill>
        <p:spPr>
          <a:xfrm>
            <a:off x="2133600" y="3429000"/>
            <a:ext cx="4667008" cy="2895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مستطيل مستدير الزوايا 5"/>
          <p:cNvSpPr/>
          <p:nvPr/>
        </p:nvSpPr>
        <p:spPr>
          <a:xfrm>
            <a:off x="5867400" y="2286000"/>
            <a:ext cx="2971800" cy="533400"/>
          </a:xfrm>
          <a:prstGeom prst="roundRect">
            <a:avLst/>
          </a:prstGeom>
        </p:spPr>
        <p:style>
          <a:lnRef idx="3">
            <a:schemeClr val="lt1"/>
          </a:lnRef>
          <a:fillRef idx="1">
            <a:schemeClr val="accent3"/>
          </a:fillRef>
          <a:effectRef idx="1">
            <a:schemeClr val="accent3"/>
          </a:effectRef>
          <a:fontRef idx="minor">
            <a:schemeClr val="lt1"/>
          </a:fontRef>
        </p:style>
        <p:txBody>
          <a:bodyPr rtlCol="1" anchor="ctr"/>
          <a:lstStyle/>
          <a:p>
            <a:pPr algn="ctr"/>
            <a:r>
              <a:rPr lang="en-US" dirty="0" smtClean="0"/>
              <a:t>Rectangular section beam</a:t>
            </a:r>
            <a:endParaRPr lang="ar-SA" dirty="0"/>
          </a:p>
        </p:txBody>
      </p:sp>
      <p:cxnSp>
        <p:nvCxnSpPr>
          <p:cNvPr id="8" name="رابط منحني 7"/>
          <p:cNvCxnSpPr/>
          <p:nvPr/>
        </p:nvCxnSpPr>
        <p:spPr>
          <a:xfrm rot="5400000">
            <a:off x="4591050" y="2952750"/>
            <a:ext cx="1752600" cy="1181100"/>
          </a:xfrm>
          <a:prstGeom prst="curvedConnector3">
            <a:avLst>
              <a:gd name="adj1" fmla="val 50000"/>
            </a:avLst>
          </a:prstGeom>
          <a:ln>
            <a:tailEnd type="arrow"/>
          </a:ln>
        </p:spPr>
        <p:style>
          <a:lnRef idx="3">
            <a:schemeClr val="accent5"/>
          </a:lnRef>
          <a:fillRef idx="0">
            <a:schemeClr val="accent5"/>
          </a:fillRef>
          <a:effectRef idx="2">
            <a:schemeClr val="accent5"/>
          </a:effectRef>
          <a:fontRef idx="minor">
            <a:schemeClr val="tx1"/>
          </a:fontRef>
        </p:style>
      </p:cxnSp>
      <p:sp>
        <p:nvSpPr>
          <p:cNvPr id="10" name="Round Diagonal Corner Rectangle 13"/>
          <p:cNvSpPr/>
          <p:nvPr/>
        </p:nvSpPr>
        <p:spPr bwMode="auto">
          <a:xfrm>
            <a:off x="6096000" y="762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err="1" smtClean="0">
                <a:ln w="11430"/>
                <a:solidFill>
                  <a:srgbClr val="C00000"/>
                </a:solidFill>
                <a:effectLst>
                  <a:outerShdw blurRad="50800" dist="39000" dir="5460000" algn="tl">
                    <a:srgbClr val="000000">
                      <a:alpha val="38000"/>
                    </a:srgbClr>
                  </a:outerShdw>
                </a:effectLst>
              </a:rPr>
              <a:t>ال</a:t>
            </a:r>
            <a:r>
              <a:rPr lang="ar-JO" sz="3600" b="1" dirty="0" smtClean="0">
                <a:ln w="11430"/>
                <a:solidFill>
                  <a:srgbClr val="C00000"/>
                </a:solidFill>
                <a:effectLst>
                  <a:outerShdw blurRad="50800" dist="39000" dir="5460000" algn="tl">
                    <a:srgbClr val="000000">
                      <a:alpha val="38000"/>
                    </a:srgbClr>
                  </a:outerShdw>
                </a:effectLst>
              </a:rPr>
              <a:t>ف</a:t>
            </a:r>
            <a:r>
              <a:rPr lang="ar-SA" sz="3600" b="1" dirty="0" smtClean="0">
                <a:ln w="11430"/>
                <a:solidFill>
                  <a:srgbClr val="C00000"/>
                </a:solidFill>
                <a:effectLst>
                  <a:outerShdw blurRad="50800" dist="39000" dir="5460000" algn="tl">
                    <a:srgbClr val="000000">
                      <a:alpha val="38000"/>
                    </a:srgbClr>
                  </a:outerShdw>
                </a:effectLst>
              </a:rPr>
              <a:t>صل </a:t>
            </a:r>
            <a:r>
              <a:rPr lang="ar-JO" sz="3600" b="1" dirty="0" smtClean="0">
                <a:ln w="11430"/>
                <a:solidFill>
                  <a:srgbClr val="C00000"/>
                </a:solidFill>
                <a:effectLst>
                  <a:outerShdw blurRad="50800" dist="39000" dir="5460000" algn="tl">
                    <a:srgbClr val="000000">
                      <a:alpha val="38000"/>
                    </a:srgbClr>
                  </a:outerShdw>
                </a:effectLst>
              </a:rPr>
              <a:t>الثالث</a:t>
            </a:r>
            <a:endParaRPr lang="ar-SA" sz="3600" b="1" dirty="0">
              <a:ln w="11430"/>
              <a:solidFill>
                <a:srgbClr val="C00000"/>
              </a:solidFill>
              <a:effectLst>
                <a:outerShdw blurRad="50800" dist="39000" dir="5460000" algn="tl">
                  <a:srgbClr val="000000">
                    <a:alpha val="38000"/>
                  </a:srgbClr>
                </a:outerShdw>
              </a:effectLst>
            </a:endParaRPr>
          </a:p>
        </p:txBody>
      </p:sp>
    </p:spTree>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txBox="1">
            <a:spLocks/>
          </p:cNvSpPr>
          <p:nvPr/>
        </p:nvSpPr>
        <p:spPr>
          <a:xfrm>
            <a:off x="1143000" y="533400"/>
            <a:ext cx="4800600" cy="11430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5000" b="1" i="0" u="none" strike="noStrike" kern="1200" cap="all" spc="0" normalizeH="0" baseline="0" noProof="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rPr>
              <a:t>الأعمدة(</a:t>
            </a:r>
            <a:r>
              <a:rPr kumimoji="0" lang="en-US" sz="5000" b="1" i="0" u="none" strike="noStrike" kern="1200" cap="all" spc="0" normalizeH="0" baseline="0" noProof="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rPr>
              <a:t>columns</a:t>
            </a:r>
            <a:r>
              <a:rPr kumimoji="0" lang="ar-SA" sz="5000" b="1" i="0" u="none" strike="noStrike" kern="1200" cap="all" spc="0" normalizeH="0" noProof="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rPr>
              <a:t> )</a:t>
            </a:r>
            <a:endParaRPr kumimoji="0" lang="ar-SA" sz="50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endParaRPr>
          </a:p>
        </p:txBody>
      </p:sp>
      <p:pic>
        <p:nvPicPr>
          <p:cNvPr id="3" name="Picture 8" descr="ppi3"/>
          <p:cNvPicPr>
            <a:picLocks noChangeAspect="1" noChangeArrowheads="1" noCrop="1"/>
          </p:cNvPicPr>
          <p:nvPr/>
        </p:nvPicPr>
        <p:blipFill>
          <a:blip r:embed="rId2" cstate="print"/>
          <a:srcRect/>
          <a:stretch>
            <a:fillRect/>
          </a:stretch>
        </p:blipFill>
        <p:spPr bwMode="auto">
          <a:xfrm rot="5400000">
            <a:off x="-2438402" y="3810001"/>
            <a:ext cx="5486401" cy="609601"/>
          </a:xfrm>
          <a:prstGeom prst="rect">
            <a:avLst/>
          </a:prstGeom>
          <a:noFill/>
          <a:ln w="9525">
            <a:noFill/>
            <a:miter lim="800000"/>
            <a:headEnd/>
            <a:tailEnd/>
          </a:ln>
        </p:spPr>
      </p:pic>
      <p:pic>
        <p:nvPicPr>
          <p:cNvPr id="4" name="صورة 3" descr="circular.jpg"/>
          <p:cNvPicPr/>
          <p:nvPr/>
        </p:nvPicPr>
        <p:blipFill>
          <a:blip r:embed="rId3" cstate="print"/>
          <a:stretch>
            <a:fillRect/>
          </a:stretch>
        </p:blipFill>
        <p:spPr>
          <a:xfrm>
            <a:off x="838200" y="1447800"/>
            <a:ext cx="3733800" cy="4267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صورة 4" descr="bjgmdf.jpg"/>
          <p:cNvPicPr/>
          <p:nvPr/>
        </p:nvPicPr>
        <p:blipFill>
          <a:blip r:embed="rId4" cstate="print"/>
          <a:stretch>
            <a:fillRect/>
          </a:stretch>
        </p:blipFill>
        <p:spPr>
          <a:xfrm>
            <a:off x="4267200" y="2285999"/>
            <a:ext cx="4495801" cy="43434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مستطيل مستدير الزوايا 5"/>
          <p:cNvSpPr/>
          <p:nvPr/>
        </p:nvSpPr>
        <p:spPr>
          <a:xfrm>
            <a:off x="5867400" y="1600200"/>
            <a:ext cx="2971800" cy="533400"/>
          </a:xfrm>
          <a:prstGeom prst="roundRect">
            <a:avLst/>
          </a:prstGeom>
        </p:spPr>
        <p:style>
          <a:lnRef idx="3">
            <a:schemeClr val="lt1"/>
          </a:lnRef>
          <a:fillRef idx="1">
            <a:schemeClr val="accent3"/>
          </a:fillRef>
          <a:effectRef idx="1">
            <a:schemeClr val="accent3"/>
          </a:effectRef>
          <a:fontRef idx="minor">
            <a:schemeClr val="lt1"/>
          </a:fontRef>
        </p:style>
        <p:txBody>
          <a:bodyPr rtlCol="1" anchor="ctr"/>
          <a:lstStyle/>
          <a:p>
            <a:pPr algn="ctr"/>
            <a:r>
              <a:rPr lang="en-US" dirty="0" smtClean="0"/>
              <a:t>Rectangular column</a:t>
            </a:r>
            <a:endParaRPr lang="ar-SA" dirty="0"/>
          </a:p>
        </p:txBody>
      </p:sp>
      <p:sp>
        <p:nvSpPr>
          <p:cNvPr id="7" name="مستطيل مستدير الزوايا 6"/>
          <p:cNvSpPr/>
          <p:nvPr/>
        </p:nvSpPr>
        <p:spPr>
          <a:xfrm>
            <a:off x="762000" y="6096000"/>
            <a:ext cx="2971800" cy="533400"/>
          </a:xfrm>
          <a:prstGeom prst="roundRect">
            <a:avLst/>
          </a:prstGeom>
        </p:spPr>
        <p:style>
          <a:lnRef idx="3">
            <a:schemeClr val="lt1"/>
          </a:lnRef>
          <a:fillRef idx="1">
            <a:schemeClr val="accent3"/>
          </a:fillRef>
          <a:effectRef idx="1">
            <a:schemeClr val="accent3"/>
          </a:effectRef>
          <a:fontRef idx="minor">
            <a:schemeClr val="lt1"/>
          </a:fontRef>
        </p:style>
        <p:txBody>
          <a:bodyPr rtlCol="1" anchor="ctr"/>
          <a:lstStyle/>
          <a:p>
            <a:pPr algn="ctr"/>
            <a:r>
              <a:rPr lang="en-US" dirty="0" smtClean="0"/>
              <a:t>  circular column </a:t>
            </a:r>
            <a:endParaRPr lang="ar-SA" dirty="0"/>
          </a:p>
        </p:txBody>
      </p:sp>
      <p:cxnSp>
        <p:nvCxnSpPr>
          <p:cNvPr id="8" name="رابط منحني 7"/>
          <p:cNvCxnSpPr>
            <a:stCxn id="6" idx="2"/>
          </p:cNvCxnSpPr>
          <p:nvPr/>
        </p:nvCxnSpPr>
        <p:spPr>
          <a:xfrm rot="5400000">
            <a:off x="6000750" y="2990850"/>
            <a:ext cx="2209800" cy="495300"/>
          </a:xfrm>
          <a:prstGeom prst="curvedConnector3">
            <a:avLst>
              <a:gd name="adj1" fmla="val 50000"/>
            </a:avLst>
          </a:prstGeom>
          <a:ln>
            <a:tailEnd type="arrow"/>
          </a:ln>
        </p:spPr>
        <p:style>
          <a:lnRef idx="3">
            <a:schemeClr val="accent5"/>
          </a:lnRef>
          <a:fillRef idx="0">
            <a:schemeClr val="accent5"/>
          </a:fillRef>
          <a:effectRef idx="2">
            <a:schemeClr val="accent5"/>
          </a:effectRef>
          <a:fontRef idx="minor">
            <a:schemeClr val="tx1"/>
          </a:fontRef>
        </p:style>
      </p:cxnSp>
      <p:cxnSp>
        <p:nvCxnSpPr>
          <p:cNvPr id="9" name="رابط منحني 8"/>
          <p:cNvCxnSpPr>
            <a:stCxn id="7" idx="0"/>
          </p:cNvCxnSpPr>
          <p:nvPr/>
        </p:nvCxnSpPr>
        <p:spPr>
          <a:xfrm rot="5400000" flipH="1" flipV="1">
            <a:off x="1581150" y="4933950"/>
            <a:ext cx="1828800" cy="495300"/>
          </a:xfrm>
          <a:prstGeom prst="curvedConnector3">
            <a:avLst>
              <a:gd name="adj1" fmla="val 50000"/>
            </a:avLst>
          </a:prstGeom>
          <a:ln>
            <a:tailEnd type="arrow"/>
          </a:ln>
        </p:spPr>
        <p:style>
          <a:lnRef idx="3">
            <a:schemeClr val="accent5"/>
          </a:lnRef>
          <a:fillRef idx="0">
            <a:schemeClr val="accent5"/>
          </a:fillRef>
          <a:effectRef idx="2">
            <a:schemeClr val="accent5"/>
          </a:effectRef>
          <a:fontRef idx="minor">
            <a:schemeClr val="tx1"/>
          </a:fontRef>
        </p:style>
      </p:cxnSp>
      <p:sp>
        <p:nvSpPr>
          <p:cNvPr id="10" name="Round Diagonal Corner Rectangle 13"/>
          <p:cNvSpPr/>
          <p:nvPr/>
        </p:nvSpPr>
        <p:spPr bwMode="auto">
          <a:xfrm>
            <a:off x="6477000" y="6858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err="1" smtClean="0">
                <a:ln w="11430"/>
                <a:solidFill>
                  <a:srgbClr val="C00000"/>
                </a:solidFill>
                <a:effectLst>
                  <a:outerShdw blurRad="50800" dist="39000" dir="5460000" algn="tl">
                    <a:srgbClr val="000000">
                      <a:alpha val="38000"/>
                    </a:srgbClr>
                  </a:outerShdw>
                </a:effectLst>
              </a:rPr>
              <a:t>ال</a:t>
            </a:r>
            <a:r>
              <a:rPr lang="ar-JO" sz="3600" b="1" dirty="0" smtClean="0">
                <a:ln w="11430"/>
                <a:solidFill>
                  <a:srgbClr val="C00000"/>
                </a:solidFill>
                <a:effectLst>
                  <a:outerShdw blurRad="50800" dist="39000" dir="5460000" algn="tl">
                    <a:srgbClr val="000000">
                      <a:alpha val="38000"/>
                    </a:srgbClr>
                  </a:outerShdw>
                </a:effectLst>
              </a:rPr>
              <a:t>ف</a:t>
            </a:r>
            <a:r>
              <a:rPr lang="ar-SA" sz="3600" b="1" dirty="0" smtClean="0">
                <a:ln w="11430"/>
                <a:solidFill>
                  <a:srgbClr val="C00000"/>
                </a:solidFill>
                <a:effectLst>
                  <a:outerShdw blurRad="50800" dist="39000" dir="5460000" algn="tl">
                    <a:srgbClr val="000000">
                      <a:alpha val="38000"/>
                    </a:srgbClr>
                  </a:outerShdw>
                </a:effectLst>
              </a:rPr>
              <a:t>صل </a:t>
            </a:r>
            <a:r>
              <a:rPr lang="ar-JO" sz="3600" b="1" dirty="0" smtClean="0">
                <a:ln w="11430"/>
                <a:solidFill>
                  <a:srgbClr val="C00000"/>
                </a:solidFill>
                <a:effectLst>
                  <a:outerShdw blurRad="50800" dist="39000" dir="5460000" algn="tl">
                    <a:srgbClr val="000000">
                      <a:alpha val="38000"/>
                    </a:srgbClr>
                  </a:outerShdw>
                </a:effectLst>
              </a:rPr>
              <a:t>الثالث</a:t>
            </a:r>
            <a:endParaRPr lang="ar-SA" sz="3600" b="1" dirty="0">
              <a:ln w="11430"/>
              <a:solidFill>
                <a:srgbClr val="C00000"/>
              </a:solidFill>
              <a:effectLst>
                <a:outerShdw blurRad="50800" dist="39000" dir="5460000" algn="tl">
                  <a:srgbClr val="000000">
                    <a:alpha val="38000"/>
                  </a:srgbClr>
                </a:outerShdw>
              </a:effectLst>
            </a:endParaRPr>
          </a:p>
        </p:txBody>
      </p:sp>
    </p:spTree>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وان 1"/>
          <p:cNvSpPr txBox="1">
            <a:spLocks/>
          </p:cNvSpPr>
          <p:nvPr/>
        </p:nvSpPr>
        <p:spPr>
          <a:xfrm>
            <a:off x="-304800" y="838200"/>
            <a:ext cx="7848600" cy="23622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ar-SA" sz="5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mj-cs"/>
              </a:rPr>
              <a:t>جدران القص </a:t>
            </a:r>
            <a:r>
              <a:rPr lang="en-US" sz="5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mj-cs"/>
              </a:rPr>
              <a:t>(shear wall)</a:t>
            </a:r>
            <a:endParaRPr kumimoji="0" lang="ar-SA" sz="50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endParaRPr>
          </a:p>
        </p:txBody>
      </p:sp>
      <p:pic>
        <p:nvPicPr>
          <p:cNvPr id="7" name="Picture 8" descr="ppi3"/>
          <p:cNvPicPr>
            <a:picLocks noChangeAspect="1" noChangeArrowheads="1" noCrop="1"/>
          </p:cNvPicPr>
          <p:nvPr/>
        </p:nvPicPr>
        <p:blipFill>
          <a:blip r:embed="rId2"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5" name="Round Diagonal Corner Rectangle 13"/>
          <p:cNvSpPr/>
          <p:nvPr/>
        </p:nvSpPr>
        <p:spPr bwMode="auto">
          <a:xfrm>
            <a:off x="6553200" y="762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err="1" smtClean="0">
                <a:ln w="11430"/>
                <a:solidFill>
                  <a:srgbClr val="C00000"/>
                </a:solidFill>
                <a:effectLst>
                  <a:outerShdw blurRad="50800" dist="39000" dir="5460000" algn="tl">
                    <a:srgbClr val="000000">
                      <a:alpha val="38000"/>
                    </a:srgbClr>
                  </a:outerShdw>
                </a:effectLst>
              </a:rPr>
              <a:t>ال</a:t>
            </a:r>
            <a:r>
              <a:rPr lang="ar-JO" sz="3600" b="1" dirty="0" smtClean="0">
                <a:ln w="11430"/>
                <a:solidFill>
                  <a:srgbClr val="C00000"/>
                </a:solidFill>
                <a:effectLst>
                  <a:outerShdw blurRad="50800" dist="39000" dir="5460000" algn="tl">
                    <a:srgbClr val="000000">
                      <a:alpha val="38000"/>
                    </a:srgbClr>
                  </a:outerShdw>
                </a:effectLst>
              </a:rPr>
              <a:t>ف</a:t>
            </a:r>
            <a:r>
              <a:rPr lang="ar-SA" sz="3600" b="1" dirty="0" smtClean="0">
                <a:ln w="11430"/>
                <a:solidFill>
                  <a:srgbClr val="C00000"/>
                </a:solidFill>
                <a:effectLst>
                  <a:outerShdw blurRad="50800" dist="39000" dir="5460000" algn="tl">
                    <a:srgbClr val="000000">
                      <a:alpha val="38000"/>
                    </a:srgbClr>
                  </a:outerShdw>
                </a:effectLst>
              </a:rPr>
              <a:t>صل </a:t>
            </a:r>
            <a:r>
              <a:rPr lang="ar-JO" sz="3600" b="1" dirty="0" smtClean="0">
                <a:ln w="11430"/>
                <a:solidFill>
                  <a:srgbClr val="C00000"/>
                </a:solidFill>
                <a:effectLst>
                  <a:outerShdw blurRad="50800" dist="39000" dir="5460000" algn="tl">
                    <a:srgbClr val="000000">
                      <a:alpha val="38000"/>
                    </a:srgbClr>
                  </a:outerShdw>
                </a:effectLst>
              </a:rPr>
              <a:t>الثالث</a:t>
            </a:r>
            <a:endParaRPr lang="ar-SA" sz="3600" b="1" dirty="0">
              <a:ln w="11430"/>
              <a:solidFill>
                <a:srgbClr val="C00000"/>
              </a:solidFill>
              <a:effectLst>
                <a:outerShdw blurRad="50800" dist="39000" dir="5460000" algn="tl">
                  <a:srgbClr val="000000">
                    <a:alpha val="38000"/>
                  </a:srgbClr>
                </a:outerShdw>
              </a:effectLst>
            </a:endParaRPr>
          </a:p>
        </p:txBody>
      </p:sp>
      <p:pic>
        <p:nvPicPr>
          <p:cNvPr id="9" name="Picture 10" descr="t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619672" y="2209800"/>
            <a:ext cx="6076528" cy="4038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txBox="1">
            <a:spLocks/>
          </p:cNvSpPr>
          <p:nvPr/>
        </p:nvSpPr>
        <p:spPr>
          <a:xfrm>
            <a:off x="1295400" y="381000"/>
            <a:ext cx="4800600" cy="11430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SA" sz="5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mj-cs"/>
              </a:rPr>
              <a:t>الأساسات</a:t>
            </a:r>
            <a:r>
              <a:rPr lang="en-US" sz="5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ea typeface="+mj-ea"/>
                <a:cs typeface="+mj-cs"/>
              </a:rPr>
              <a:t>(foundation)</a:t>
            </a:r>
            <a:endParaRPr kumimoji="0" lang="ar-SA" sz="50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endParaRPr>
          </a:p>
        </p:txBody>
      </p:sp>
      <p:pic>
        <p:nvPicPr>
          <p:cNvPr id="3" name="Picture 8" descr="ppi3"/>
          <p:cNvPicPr>
            <a:picLocks noChangeAspect="1" noChangeArrowheads="1" noCrop="1"/>
          </p:cNvPicPr>
          <p:nvPr/>
        </p:nvPicPr>
        <p:blipFill>
          <a:blip r:embed="rId2" cstate="print"/>
          <a:srcRect/>
          <a:stretch>
            <a:fillRect/>
          </a:stretch>
        </p:blipFill>
        <p:spPr bwMode="auto">
          <a:xfrm rot="5400000">
            <a:off x="-2438402" y="3810001"/>
            <a:ext cx="5486401" cy="609601"/>
          </a:xfrm>
          <a:prstGeom prst="rect">
            <a:avLst/>
          </a:prstGeom>
          <a:noFill/>
          <a:ln w="9525">
            <a:noFill/>
            <a:miter lim="800000"/>
            <a:headEnd/>
            <a:tailEnd/>
          </a:ln>
        </p:spPr>
      </p:pic>
      <p:pic>
        <p:nvPicPr>
          <p:cNvPr id="4" name="صورة 3" descr="square footing.jpg"/>
          <p:cNvPicPr/>
          <p:nvPr/>
        </p:nvPicPr>
        <p:blipFill>
          <a:blip r:embed="rId3" cstate="print"/>
          <a:stretch>
            <a:fillRect/>
          </a:stretch>
        </p:blipFill>
        <p:spPr>
          <a:xfrm>
            <a:off x="1600200" y="2286000"/>
            <a:ext cx="5638800" cy="4191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Round Diagonal Corner Rectangle 13"/>
          <p:cNvSpPr/>
          <p:nvPr/>
        </p:nvSpPr>
        <p:spPr bwMode="auto">
          <a:xfrm>
            <a:off x="6400800" y="762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err="1" smtClean="0">
                <a:ln w="11430"/>
                <a:solidFill>
                  <a:srgbClr val="C00000"/>
                </a:solidFill>
                <a:effectLst>
                  <a:outerShdw blurRad="50800" dist="39000" dir="5460000" algn="tl">
                    <a:srgbClr val="000000">
                      <a:alpha val="38000"/>
                    </a:srgbClr>
                  </a:outerShdw>
                </a:effectLst>
              </a:rPr>
              <a:t>ال</a:t>
            </a:r>
            <a:r>
              <a:rPr lang="ar-JO" sz="3600" b="1" dirty="0" smtClean="0">
                <a:ln w="11430"/>
                <a:solidFill>
                  <a:srgbClr val="C00000"/>
                </a:solidFill>
                <a:effectLst>
                  <a:outerShdw blurRad="50800" dist="39000" dir="5460000" algn="tl">
                    <a:srgbClr val="000000">
                      <a:alpha val="38000"/>
                    </a:srgbClr>
                  </a:outerShdw>
                </a:effectLst>
              </a:rPr>
              <a:t>ف</a:t>
            </a:r>
            <a:r>
              <a:rPr lang="ar-SA" sz="3600" b="1" dirty="0" smtClean="0">
                <a:ln w="11430"/>
                <a:solidFill>
                  <a:srgbClr val="C00000"/>
                </a:solidFill>
                <a:effectLst>
                  <a:outerShdw blurRad="50800" dist="39000" dir="5460000" algn="tl">
                    <a:srgbClr val="000000">
                      <a:alpha val="38000"/>
                    </a:srgbClr>
                  </a:outerShdw>
                </a:effectLst>
              </a:rPr>
              <a:t>صل </a:t>
            </a:r>
            <a:r>
              <a:rPr lang="ar-JO" sz="3600" b="1" dirty="0" smtClean="0">
                <a:ln w="11430"/>
                <a:solidFill>
                  <a:srgbClr val="C00000"/>
                </a:solidFill>
                <a:effectLst>
                  <a:outerShdw blurRad="50800" dist="39000" dir="5460000" algn="tl">
                    <a:srgbClr val="000000">
                      <a:alpha val="38000"/>
                    </a:srgbClr>
                  </a:outerShdw>
                </a:effectLst>
              </a:rPr>
              <a:t>الثالث</a:t>
            </a:r>
            <a:endParaRPr lang="ar-SA" sz="3600" b="1" dirty="0">
              <a:ln w="11430"/>
              <a:solidFill>
                <a:srgbClr val="C00000"/>
              </a:solidFill>
              <a:effectLst>
                <a:outerShdw blurRad="50800" dist="39000" dir="5460000" algn="tl">
                  <a:srgbClr val="000000">
                    <a:alpha val="38000"/>
                  </a:srgbClr>
                </a:outerShdw>
              </a:effectLst>
            </a:endParaRPr>
          </a:p>
        </p:txBody>
      </p:sp>
    </p:spTree>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0" y="2590800"/>
            <a:ext cx="8686800" cy="990600"/>
          </a:xfrm>
        </p:spPr>
        <p:txBody>
          <a:bodyPr>
            <a:normAutofit/>
          </a:bodyPr>
          <a:lstStyle/>
          <a:p>
            <a:pPr algn="ctr" rtl="1">
              <a:spcBef>
                <a:spcPct val="50000"/>
              </a:spcBef>
              <a:defRPr/>
            </a:pPr>
            <a:r>
              <a:rPr lang="en-US" sz="4400" i="1" dirty="0" smtClean="0">
                <a:ln w="11430"/>
                <a:solidFill>
                  <a:schemeClr val="bg1"/>
                </a:solidFill>
                <a:effectLst>
                  <a:outerShdw blurRad="50800" dist="39000" dir="5460000" algn="tl">
                    <a:srgbClr val="000000">
                      <a:alpha val="38000"/>
                    </a:srgbClr>
                  </a:outerShdw>
                </a:effectLst>
              </a:rPr>
              <a:t>Structural Analysis and Design</a:t>
            </a:r>
            <a:endParaRPr lang="en-US" sz="4400" i="1" dirty="0">
              <a:ln w="11430"/>
              <a:solidFill>
                <a:schemeClr val="bg1"/>
              </a:solidFill>
              <a:effectLst>
                <a:outerShdw blurRad="50800" dist="39000" dir="5460000" algn="tl">
                  <a:srgbClr val="000000">
                    <a:alpha val="38000"/>
                  </a:srgbClr>
                </a:outerShdw>
              </a:effectLst>
            </a:endParaRPr>
          </a:p>
        </p:txBody>
      </p:sp>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Tree>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sp>
        <p:nvSpPr>
          <p:cNvPr id="6" name="عنوان 1"/>
          <p:cNvSpPr txBox="1">
            <a:spLocks/>
          </p:cNvSpPr>
          <p:nvPr/>
        </p:nvSpPr>
        <p:spPr>
          <a:xfrm>
            <a:off x="1143000" y="228600"/>
            <a:ext cx="6858000" cy="13716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kumimoji="0" lang="ar-SA" sz="50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endParaRPr>
          </a:p>
        </p:txBody>
      </p:sp>
      <p:pic>
        <p:nvPicPr>
          <p:cNvPr id="7" name="Picture 8" descr="ppi3"/>
          <p:cNvPicPr>
            <a:picLocks noChangeAspect="1" noChangeArrowheads="1" noCrop="1"/>
          </p:cNvPicPr>
          <p:nvPr/>
        </p:nvPicPr>
        <p:blipFill>
          <a:blip r:embed="rId2"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12" name="عنوان 1"/>
          <p:cNvSpPr txBox="1">
            <a:spLocks/>
          </p:cNvSpPr>
          <p:nvPr/>
        </p:nvSpPr>
        <p:spPr>
          <a:xfrm>
            <a:off x="1143000" y="1524000"/>
            <a:ext cx="6858000" cy="4572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en-US" sz="2400" b="1" i="0" u="sng" strike="noStrike" kern="1200" cap="all" spc="0" normalizeH="0" baseline="0" noProof="0" dirty="0" smtClean="0">
                <a:ln w="0"/>
                <a:solidFill>
                  <a:schemeClr val="bg1"/>
                </a:solidFill>
                <a:effectLst>
                  <a:reflection blurRad="12700" stA="50000" endPos="50000" dist="5000" dir="5400000" sy="-100000" rotWithShape="0"/>
                </a:effectLst>
                <a:uLnTx/>
                <a:uFillTx/>
                <a:latin typeface="+mj-lt"/>
                <a:ea typeface="+mj-ea"/>
                <a:cs typeface="+mj-cs"/>
              </a:rPr>
              <a:t>Slab</a:t>
            </a:r>
            <a:r>
              <a:rPr kumimoji="0" lang="en-US" sz="2400" b="1" i="0" u="sng" strike="noStrike" kern="1200" cap="all" spc="0" normalizeH="0" noProof="0" dirty="0" smtClean="0">
                <a:ln w="0"/>
                <a:solidFill>
                  <a:schemeClr val="bg1"/>
                </a:solidFill>
                <a:effectLst>
                  <a:reflection blurRad="12700" stA="50000" endPos="50000" dist="5000" dir="5400000" sy="-100000" rotWithShape="0"/>
                </a:effectLst>
                <a:uLnTx/>
                <a:uFillTx/>
                <a:latin typeface="+mj-lt"/>
                <a:ea typeface="+mj-ea"/>
                <a:cs typeface="+mj-cs"/>
              </a:rPr>
              <a:t> thickness calculation</a:t>
            </a:r>
            <a:endParaRPr kumimoji="0" lang="ar-SA" sz="2400" b="1" i="0" u="sng" strike="noStrike" kern="1200" cap="all" spc="0" normalizeH="0" baseline="0" noProof="0" dirty="0">
              <a:ln w="0"/>
              <a:solidFill>
                <a:schemeClr val="bg1"/>
              </a:solidFill>
              <a:effectLst>
                <a:reflection blurRad="12700" stA="50000" endPos="50000" dist="5000" dir="5400000" sy="-100000" rotWithShape="0"/>
              </a:effectLst>
              <a:uLnTx/>
              <a:uFillTx/>
              <a:latin typeface="+mj-lt"/>
              <a:ea typeface="+mj-ea"/>
              <a:cs typeface="+mj-cs"/>
            </a:endParaRPr>
          </a:p>
        </p:txBody>
      </p:sp>
      <p:pic>
        <p:nvPicPr>
          <p:cNvPr id="13" name="Picture 8" descr="ppi3"/>
          <p:cNvPicPr>
            <a:picLocks noChangeAspect="1" noChangeArrowheads="1" noCrop="1"/>
          </p:cNvPicPr>
          <p:nvPr/>
        </p:nvPicPr>
        <p:blipFill>
          <a:blip r:embed="rId2" cstate="print"/>
          <a:srcRect/>
          <a:stretch>
            <a:fillRect/>
          </a:stretch>
        </p:blipFill>
        <p:spPr bwMode="auto">
          <a:xfrm rot="5400000">
            <a:off x="-2438402" y="3810001"/>
            <a:ext cx="5486401" cy="609601"/>
          </a:xfrm>
          <a:prstGeom prst="rect">
            <a:avLst/>
          </a:prstGeom>
          <a:noFill/>
          <a:ln w="9525">
            <a:noFill/>
            <a:miter lim="800000"/>
            <a:headEnd/>
            <a:tailEnd/>
          </a:ln>
        </p:spPr>
      </p:pic>
      <p:graphicFrame>
        <p:nvGraphicFramePr>
          <p:cNvPr id="14" name="جدول 13"/>
          <p:cNvGraphicFramePr>
            <a:graphicFrameLocks noGrp="1"/>
          </p:cNvGraphicFramePr>
          <p:nvPr/>
        </p:nvGraphicFramePr>
        <p:xfrm>
          <a:off x="762000" y="2658344"/>
          <a:ext cx="3952875" cy="2959718"/>
        </p:xfrm>
        <a:graphic>
          <a:graphicData uri="http://schemas.openxmlformats.org/drawingml/2006/table">
            <a:tbl>
              <a:tblPr rtl="1" firstRow="1" bandRow="1">
                <a:tableStyleId>{3B4B98B0-60AC-42C2-AFA5-B58CD77FA1E5}</a:tableStyleId>
              </a:tblPr>
              <a:tblGrid>
                <a:gridCol w="2004628"/>
                <a:gridCol w="1948247"/>
              </a:tblGrid>
              <a:tr h="456670">
                <a:tc>
                  <a:txBody>
                    <a:bodyPr/>
                    <a:lstStyle/>
                    <a:p>
                      <a:pPr algn="ctr" rtl="0"/>
                      <a:r>
                        <a:rPr lang="en-US" sz="2500" cap="none" spc="0" dirty="0" smtClean="0">
                          <a:ln w="10541" cmpd="sng">
                            <a:solidFill>
                              <a:schemeClr val="accent1">
                                <a:shade val="88000"/>
                                <a:satMod val="110000"/>
                              </a:schemeClr>
                            </a:solidFill>
                            <a:prstDash val="solid"/>
                          </a:ln>
                          <a:solidFill>
                            <a:schemeClr val="bg1"/>
                          </a:solidFill>
                          <a:effectLst/>
                        </a:rPr>
                        <a:t>Thickness</a:t>
                      </a:r>
                      <a:endParaRPr lang="ar-SA" sz="2500" b="1" cap="none" spc="0" dirty="0">
                        <a:ln w="10541" cmpd="sng">
                          <a:solidFill>
                            <a:schemeClr val="accent1">
                              <a:shade val="88000"/>
                              <a:satMod val="110000"/>
                            </a:schemeClr>
                          </a:solidFill>
                          <a:prstDash val="solid"/>
                        </a:ln>
                        <a:solidFill>
                          <a:schemeClr val="bg1"/>
                        </a:solidFill>
                        <a:effectLst/>
                      </a:endParaRPr>
                    </a:p>
                  </a:txBody>
                  <a:tcPr anchor="ctr"/>
                </a:tc>
                <a:tc>
                  <a:txBody>
                    <a:bodyPr/>
                    <a:lstStyle/>
                    <a:p>
                      <a:pPr algn="ctr" rtl="0"/>
                      <a:r>
                        <a:rPr lang="en-US" sz="2500" cap="none" spc="0" dirty="0" smtClean="0">
                          <a:ln w="10541" cmpd="sng">
                            <a:solidFill>
                              <a:schemeClr val="accent1">
                                <a:shade val="88000"/>
                                <a:satMod val="110000"/>
                              </a:schemeClr>
                            </a:solidFill>
                            <a:prstDash val="solid"/>
                          </a:ln>
                          <a:solidFill>
                            <a:schemeClr val="bg1"/>
                          </a:solidFill>
                          <a:effectLst/>
                        </a:rPr>
                        <a:t>Span type</a:t>
                      </a:r>
                      <a:endParaRPr lang="ar-SA" sz="2500" b="1" cap="none" spc="0" dirty="0">
                        <a:ln w="10541" cmpd="sng">
                          <a:solidFill>
                            <a:schemeClr val="accent1">
                              <a:shade val="88000"/>
                              <a:satMod val="110000"/>
                            </a:schemeClr>
                          </a:solidFill>
                          <a:prstDash val="solid"/>
                        </a:ln>
                        <a:solidFill>
                          <a:schemeClr val="bg1"/>
                        </a:solidFill>
                        <a:effectLst/>
                      </a:endParaRPr>
                    </a:p>
                  </a:txBody>
                  <a:tcPr anchor="ctr"/>
                </a:tc>
              </a:tr>
              <a:tr h="543142">
                <a:tc>
                  <a:txBody>
                    <a:bodyPr/>
                    <a:lstStyle/>
                    <a:p>
                      <a:pPr algn="ctr" rtl="0"/>
                      <a:r>
                        <a:rPr lang="en-US" cap="none" spc="0" dirty="0" err="1" smtClean="0">
                          <a:ln w="10541" cmpd="sng">
                            <a:solidFill>
                              <a:schemeClr val="accent1">
                                <a:shade val="88000"/>
                                <a:satMod val="110000"/>
                              </a:schemeClr>
                            </a:solidFill>
                            <a:prstDash val="solid"/>
                          </a:ln>
                          <a:solidFill>
                            <a:schemeClr val="bg1"/>
                          </a:solidFill>
                          <a:effectLst/>
                        </a:rPr>
                        <a:t>Ln</a:t>
                      </a:r>
                      <a:r>
                        <a:rPr lang="en-US" cap="none" spc="0" dirty="0" smtClean="0">
                          <a:ln w="10541" cmpd="sng">
                            <a:solidFill>
                              <a:schemeClr val="accent1">
                                <a:shade val="88000"/>
                                <a:satMod val="110000"/>
                              </a:schemeClr>
                            </a:solidFill>
                            <a:prstDash val="solid"/>
                          </a:ln>
                          <a:solidFill>
                            <a:schemeClr val="bg1"/>
                          </a:solidFill>
                          <a:effectLst/>
                        </a:rPr>
                        <a:t>/16</a:t>
                      </a:r>
                      <a:endParaRPr lang="ar-SA" b="1" cap="none" spc="0" dirty="0">
                        <a:ln w="10541" cmpd="sng">
                          <a:solidFill>
                            <a:schemeClr val="accent1">
                              <a:shade val="88000"/>
                              <a:satMod val="110000"/>
                            </a:schemeClr>
                          </a:solidFill>
                          <a:prstDash val="solid"/>
                        </a:ln>
                        <a:solidFill>
                          <a:schemeClr val="bg1"/>
                        </a:solidFill>
                        <a:effectLst/>
                      </a:endParaRPr>
                    </a:p>
                  </a:txBody>
                  <a:tcPr anchor="ctr"/>
                </a:tc>
                <a:tc>
                  <a:txBody>
                    <a:bodyPr/>
                    <a:lstStyle/>
                    <a:p>
                      <a:pPr algn="ctr" rtl="0"/>
                      <a:r>
                        <a:rPr lang="en-US" cap="none" spc="0" dirty="0" smtClean="0">
                          <a:ln w="10541" cmpd="sng">
                            <a:solidFill>
                              <a:schemeClr val="accent1">
                                <a:shade val="88000"/>
                                <a:satMod val="110000"/>
                              </a:schemeClr>
                            </a:solidFill>
                            <a:prstDash val="solid"/>
                          </a:ln>
                          <a:solidFill>
                            <a:schemeClr val="bg1"/>
                          </a:solidFill>
                          <a:effectLst/>
                        </a:rPr>
                        <a:t>Simply supported</a:t>
                      </a:r>
                      <a:endParaRPr lang="ar-SA" b="1" cap="none" spc="0" dirty="0">
                        <a:ln w="10541" cmpd="sng">
                          <a:solidFill>
                            <a:schemeClr val="accent1">
                              <a:shade val="88000"/>
                              <a:satMod val="110000"/>
                            </a:schemeClr>
                          </a:solidFill>
                          <a:prstDash val="solid"/>
                        </a:ln>
                        <a:solidFill>
                          <a:schemeClr val="bg1"/>
                        </a:solidFill>
                        <a:effectLst/>
                      </a:endParaRPr>
                    </a:p>
                  </a:txBody>
                  <a:tcPr anchor="ctr"/>
                </a:tc>
              </a:tr>
              <a:tr h="756053">
                <a:tc>
                  <a:txBody>
                    <a:bodyPr/>
                    <a:lstStyle/>
                    <a:p>
                      <a:pPr algn="ctr" rtl="0"/>
                      <a:r>
                        <a:rPr lang="en-US" cap="none" spc="0" dirty="0" err="1" smtClean="0">
                          <a:ln w="10541" cmpd="sng">
                            <a:solidFill>
                              <a:schemeClr val="accent1">
                                <a:shade val="88000"/>
                                <a:satMod val="110000"/>
                              </a:schemeClr>
                            </a:solidFill>
                            <a:prstDash val="solid"/>
                          </a:ln>
                          <a:solidFill>
                            <a:schemeClr val="bg1"/>
                          </a:solidFill>
                          <a:effectLst/>
                        </a:rPr>
                        <a:t>Ln</a:t>
                      </a:r>
                      <a:r>
                        <a:rPr lang="en-US" cap="none" spc="0" dirty="0" smtClean="0">
                          <a:ln w="10541" cmpd="sng">
                            <a:solidFill>
                              <a:schemeClr val="accent1">
                                <a:shade val="88000"/>
                                <a:satMod val="110000"/>
                              </a:schemeClr>
                            </a:solidFill>
                            <a:prstDash val="solid"/>
                          </a:ln>
                          <a:solidFill>
                            <a:schemeClr val="bg1"/>
                          </a:solidFill>
                          <a:effectLst/>
                        </a:rPr>
                        <a:t>/18.5</a:t>
                      </a:r>
                      <a:endParaRPr lang="ar-SA" b="1" cap="none" spc="0" dirty="0">
                        <a:ln w="10541" cmpd="sng">
                          <a:solidFill>
                            <a:schemeClr val="accent1">
                              <a:shade val="88000"/>
                              <a:satMod val="110000"/>
                            </a:schemeClr>
                          </a:solidFill>
                          <a:prstDash val="solid"/>
                        </a:ln>
                        <a:solidFill>
                          <a:schemeClr val="bg1"/>
                        </a:solidFill>
                        <a:effectLst/>
                      </a:endParaRPr>
                    </a:p>
                  </a:txBody>
                  <a:tcPr anchor="ctr"/>
                </a:tc>
                <a:tc>
                  <a:txBody>
                    <a:bodyPr/>
                    <a:lstStyle/>
                    <a:p>
                      <a:pPr algn="ctr" rtl="0"/>
                      <a:r>
                        <a:rPr lang="en-US" cap="none" spc="0" dirty="0" smtClean="0">
                          <a:ln w="10541" cmpd="sng">
                            <a:solidFill>
                              <a:schemeClr val="accent1">
                                <a:shade val="88000"/>
                                <a:satMod val="110000"/>
                              </a:schemeClr>
                            </a:solidFill>
                            <a:prstDash val="solid"/>
                          </a:ln>
                          <a:solidFill>
                            <a:schemeClr val="bg1"/>
                          </a:solidFill>
                          <a:effectLst/>
                        </a:rPr>
                        <a:t>One end continuous</a:t>
                      </a:r>
                      <a:endParaRPr lang="ar-SA" b="1" cap="none" spc="0" dirty="0">
                        <a:ln w="10541" cmpd="sng">
                          <a:solidFill>
                            <a:schemeClr val="accent1">
                              <a:shade val="88000"/>
                              <a:satMod val="110000"/>
                            </a:schemeClr>
                          </a:solidFill>
                          <a:prstDash val="solid"/>
                        </a:ln>
                        <a:solidFill>
                          <a:schemeClr val="bg1"/>
                        </a:solidFill>
                        <a:effectLst/>
                      </a:endParaRPr>
                    </a:p>
                  </a:txBody>
                  <a:tcPr anchor="ctr"/>
                </a:tc>
              </a:tr>
              <a:tr h="756053">
                <a:tc>
                  <a:txBody>
                    <a:bodyPr/>
                    <a:lstStyle/>
                    <a:p>
                      <a:pPr algn="ctr" rtl="0"/>
                      <a:r>
                        <a:rPr lang="en-US" cap="none" spc="0" dirty="0" err="1" smtClean="0">
                          <a:ln w="10541" cmpd="sng">
                            <a:solidFill>
                              <a:schemeClr val="accent1">
                                <a:shade val="88000"/>
                                <a:satMod val="110000"/>
                              </a:schemeClr>
                            </a:solidFill>
                            <a:prstDash val="solid"/>
                          </a:ln>
                          <a:solidFill>
                            <a:schemeClr val="bg1"/>
                          </a:solidFill>
                          <a:effectLst/>
                        </a:rPr>
                        <a:t>Ln</a:t>
                      </a:r>
                      <a:r>
                        <a:rPr lang="en-US" cap="none" spc="0" dirty="0" smtClean="0">
                          <a:ln w="10541" cmpd="sng">
                            <a:solidFill>
                              <a:schemeClr val="accent1">
                                <a:shade val="88000"/>
                                <a:satMod val="110000"/>
                              </a:schemeClr>
                            </a:solidFill>
                            <a:prstDash val="solid"/>
                          </a:ln>
                          <a:solidFill>
                            <a:schemeClr val="bg1"/>
                          </a:solidFill>
                          <a:effectLst/>
                        </a:rPr>
                        <a:t>/21</a:t>
                      </a:r>
                      <a:endParaRPr lang="ar-SA" b="1" cap="none" spc="0" dirty="0">
                        <a:ln w="10541" cmpd="sng">
                          <a:solidFill>
                            <a:schemeClr val="accent1">
                              <a:shade val="88000"/>
                              <a:satMod val="110000"/>
                            </a:schemeClr>
                          </a:solidFill>
                          <a:prstDash val="solid"/>
                        </a:ln>
                        <a:solidFill>
                          <a:schemeClr val="bg1"/>
                        </a:solidFill>
                        <a:effectLst/>
                      </a:endParaRPr>
                    </a:p>
                  </a:txBody>
                  <a:tcPr anchor="ctr"/>
                </a:tc>
                <a:tc>
                  <a:txBody>
                    <a:bodyPr/>
                    <a:lstStyle/>
                    <a:p>
                      <a:pPr algn="ctr" rtl="0"/>
                      <a:r>
                        <a:rPr lang="en-US" cap="none" spc="0" dirty="0" smtClean="0">
                          <a:ln w="10541" cmpd="sng">
                            <a:solidFill>
                              <a:schemeClr val="accent1">
                                <a:shade val="88000"/>
                                <a:satMod val="110000"/>
                              </a:schemeClr>
                            </a:solidFill>
                            <a:prstDash val="solid"/>
                          </a:ln>
                          <a:solidFill>
                            <a:schemeClr val="bg1"/>
                          </a:solidFill>
                          <a:effectLst/>
                        </a:rPr>
                        <a:t>Both end continuous</a:t>
                      </a:r>
                      <a:endParaRPr lang="ar-SA" b="1" cap="none" spc="0" dirty="0">
                        <a:ln w="10541" cmpd="sng">
                          <a:solidFill>
                            <a:schemeClr val="accent1">
                              <a:shade val="88000"/>
                              <a:satMod val="110000"/>
                            </a:schemeClr>
                          </a:solidFill>
                          <a:prstDash val="solid"/>
                        </a:ln>
                        <a:solidFill>
                          <a:schemeClr val="bg1"/>
                        </a:solidFill>
                        <a:effectLst/>
                      </a:endParaRPr>
                    </a:p>
                  </a:txBody>
                  <a:tcPr anchor="ctr"/>
                </a:tc>
              </a:tr>
              <a:tr h="432030">
                <a:tc>
                  <a:txBody>
                    <a:bodyPr/>
                    <a:lstStyle/>
                    <a:p>
                      <a:pPr algn="ctr" rtl="0"/>
                      <a:r>
                        <a:rPr lang="en-US" cap="none" spc="0" dirty="0" err="1" smtClean="0">
                          <a:ln w="10541" cmpd="sng">
                            <a:solidFill>
                              <a:schemeClr val="accent1">
                                <a:shade val="88000"/>
                                <a:satMod val="110000"/>
                              </a:schemeClr>
                            </a:solidFill>
                            <a:prstDash val="solid"/>
                          </a:ln>
                          <a:solidFill>
                            <a:schemeClr val="bg1"/>
                          </a:solidFill>
                          <a:effectLst/>
                        </a:rPr>
                        <a:t>Ln</a:t>
                      </a:r>
                      <a:r>
                        <a:rPr lang="en-US" cap="none" spc="0" dirty="0" smtClean="0">
                          <a:ln w="10541" cmpd="sng">
                            <a:solidFill>
                              <a:schemeClr val="accent1">
                                <a:shade val="88000"/>
                                <a:satMod val="110000"/>
                              </a:schemeClr>
                            </a:solidFill>
                            <a:prstDash val="solid"/>
                          </a:ln>
                          <a:solidFill>
                            <a:schemeClr val="bg1"/>
                          </a:solidFill>
                          <a:effectLst/>
                        </a:rPr>
                        <a:t>/8</a:t>
                      </a:r>
                      <a:endParaRPr lang="ar-SA" b="1" cap="none" spc="0" dirty="0">
                        <a:ln w="10541" cmpd="sng">
                          <a:solidFill>
                            <a:schemeClr val="accent1">
                              <a:shade val="88000"/>
                              <a:satMod val="110000"/>
                            </a:schemeClr>
                          </a:solidFill>
                          <a:prstDash val="solid"/>
                        </a:ln>
                        <a:solidFill>
                          <a:schemeClr val="bg1"/>
                        </a:solidFill>
                        <a:effectLst/>
                      </a:endParaRPr>
                    </a:p>
                  </a:txBody>
                  <a:tcPr anchor="ctr"/>
                </a:tc>
                <a:tc>
                  <a:txBody>
                    <a:bodyPr/>
                    <a:lstStyle/>
                    <a:p>
                      <a:pPr algn="ctr" rtl="0"/>
                      <a:r>
                        <a:rPr lang="en-US" cap="none" spc="0" dirty="0" smtClean="0">
                          <a:ln w="10541" cmpd="sng">
                            <a:solidFill>
                              <a:schemeClr val="accent1">
                                <a:shade val="88000"/>
                                <a:satMod val="110000"/>
                              </a:schemeClr>
                            </a:solidFill>
                            <a:prstDash val="solid"/>
                          </a:ln>
                          <a:solidFill>
                            <a:schemeClr val="bg1"/>
                          </a:solidFill>
                          <a:effectLst/>
                        </a:rPr>
                        <a:t>Cantilever</a:t>
                      </a:r>
                      <a:endParaRPr lang="ar-SA" b="1" cap="none" spc="0" dirty="0">
                        <a:ln w="10541" cmpd="sng">
                          <a:solidFill>
                            <a:schemeClr val="accent1">
                              <a:shade val="88000"/>
                              <a:satMod val="110000"/>
                            </a:schemeClr>
                          </a:solidFill>
                          <a:prstDash val="solid"/>
                        </a:ln>
                        <a:solidFill>
                          <a:schemeClr val="bg1"/>
                        </a:solidFill>
                        <a:effectLst/>
                      </a:endParaRPr>
                    </a:p>
                  </a:txBody>
                  <a:tcPr anchor="ctr"/>
                </a:tc>
              </a:tr>
            </a:tbl>
          </a:graphicData>
        </a:graphic>
      </p:graphicFrame>
      <p:sp>
        <p:nvSpPr>
          <p:cNvPr id="15" name="مربع نص 14"/>
          <p:cNvSpPr txBox="1"/>
          <p:nvPr/>
        </p:nvSpPr>
        <p:spPr>
          <a:xfrm>
            <a:off x="762000" y="2221468"/>
            <a:ext cx="3505200" cy="369332"/>
          </a:xfrm>
          <a:prstGeom prst="rect">
            <a:avLst/>
          </a:prstGeom>
          <a:noFill/>
        </p:spPr>
        <p:style>
          <a:lnRef idx="2">
            <a:schemeClr val="accent3"/>
          </a:lnRef>
          <a:fillRef idx="1">
            <a:schemeClr val="lt1"/>
          </a:fillRef>
          <a:effectRef idx="0">
            <a:schemeClr val="accent3"/>
          </a:effectRef>
          <a:fontRef idx="minor">
            <a:schemeClr val="dk1"/>
          </a:fontRef>
        </p:style>
        <p:txBody>
          <a:bodyPr wrap="square" rtlCol="1">
            <a:spAutoFit/>
          </a:bodyPr>
          <a:lstStyle/>
          <a:p>
            <a:r>
              <a:rPr lang="en-US" b="1" dirty="0" smtClean="0">
                <a:solidFill>
                  <a:schemeClr val="bg1"/>
                </a:solidFill>
                <a:effectLst>
                  <a:glow rad="139700">
                    <a:schemeClr val="accent2">
                      <a:satMod val="175000"/>
                      <a:alpha val="40000"/>
                    </a:schemeClr>
                  </a:glow>
                  <a:outerShdw blurRad="38100" dist="38100" dir="2700000" algn="tl">
                    <a:srgbClr val="000000">
                      <a:alpha val="43137"/>
                    </a:srgbClr>
                  </a:outerShdw>
                </a:effectLst>
              </a:rPr>
              <a:t>Thickness of one way-slab rib</a:t>
            </a:r>
            <a:endParaRPr lang="ar-SA" b="1" dirty="0">
              <a:solidFill>
                <a:schemeClr val="bg1"/>
              </a:solidFill>
              <a:effectLst>
                <a:glow rad="139700">
                  <a:schemeClr val="accent2">
                    <a:satMod val="175000"/>
                    <a:alpha val="40000"/>
                  </a:schemeClr>
                </a:glow>
                <a:outerShdw blurRad="38100" dist="38100" dir="2700000" algn="tl">
                  <a:srgbClr val="000000">
                    <a:alpha val="43137"/>
                  </a:srgbClr>
                </a:outerShdw>
              </a:effectLst>
            </a:endParaRPr>
          </a:p>
        </p:txBody>
      </p:sp>
      <p:sp>
        <p:nvSpPr>
          <p:cNvPr id="16" name="مربع نص 15"/>
          <p:cNvSpPr txBox="1"/>
          <p:nvPr/>
        </p:nvSpPr>
        <p:spPr>
          <a:xfrm>
            <a:off x="685800" y="5622869"/>
            <a:ext cx="4191000" cy="701731"/>
          </a:xfrm>
          <a:prstGeom prst="rect">
            <a:avLst/>
          </a:prstGeom>
          <a:noFill/>
        </p:spPr>
        <p:txBody>
          <a:bodyPr wrap="square" rtlCol="1">
            <a:spAutoFit/>
          </a:bodyPr>
          <a:lstStyle/>
          <a:p>
            <a:pPr marL="342900" lvl="0" indent="-342900" algn="l" rtl="0">
              <a:spcBef>
                <a:spcPct val="20000"/>
              </a:spcBef>
              <a:defRPr/>
            </a:pPr>
            <a:r>
              <a:rPr lang="en-US" b="1" dirty="0" smtClean="0">
                <a:solidFill>
                  <a:schemeClr val="bg1"/>
                </a:solidFill>
                <a:effectLst>
                  <a:outerShdw blurRad="38100" dist="38100" dir="2700000" algn="tl">
                    <a:srgbClr val="000000">
                      <a:alpha val="43137"/>
                    </a:srgbClr>
                  </a:outerShdw>
                </a:effectLst>
              </a:rPr>
              <a:t>Where ;</a:t>
            </a:r>
          </a:p>
          <a:p>
            <a:pPr marL="342900" lvl="0" indent="-342900" algn="l" rtl="0">
              <a:spcBef>
                <a:spcPct val="20000"/>
              </a:spcBef>
              <a:defRPr/>
            </a:pPr>
            <a:r>
              <a:rPr lang="en-US" b="1" dirty="0" smtClean="0">
                <a:solidFill>
                  <a:schemeClr val="bg1"/>
                </a:solidFill>
                <a:effectLst>
                  <a:outerShdw blurRad="38100" dist="38100" dir="2700000" algn="tl">
                    <a:srgbClr val="000000">
                      <a:alpha val="43137"/>
                    </a:srgbClr>
                  </a:outerShdw>
                </a:effectLst>
              </a:rPr>
              <a:t>Ln: clear span length.</a:t>
            </a:r>
          </a:p>
        </p:txBody>
      </p:sp>
      <p:sp>
        <p:nvSpPr>
          <p:cNvPr id="17" name="مربع نص 16"/>
          <p:cNvSpPr txBox="1"/>
          <p:nvPr/>
        </p:nvSpPr>
        <p:spPr>
          <a:xfrm>
            <a:off x="4953000" y="2133600"/>
            <a:ext cx="3810000" cy="1643527"/>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marL="342900" lvl="0" indent="-342900" algn="l" rtl="0">
              <a:spcBef>
                <a:spcPct val="20000"/>
              </a:spcBef>
              <a:defRPr/>
            </a:pPr>
            <a:r>
              <a:rPr lang="en-US" sz="2400" b="1" dirty="0" smtClean="0">
                <a:solidFill>
                  <a:schemeClr val="bg1"/>
                </a:solidFill>
                <a:effectLst>
                  <a:outerShdw blurRad="38100" dist="38100" dir="2700000" algn="tl">
                    <a:srgbClr val="000000">
                      <a:alpha val="43137"/>
                    </a:srgbClr>
                  </a:outerShdw>
                </a:effectLst>
              </a:rPr>
              <a:t>calculations for largest one way slab spans in the project provided :</a:t>
            </a:r>
          </a:p>
          <a:p>
            <a:pPr marL="342900" lvl="0" indent="-342900" algn="l" rtl="0">
              <a:spcBef>
                <a:spcPct val="20000"/>
              </a:spcBef>
              <a:defRPr/>
            </a:pPr>
            <a:r>
              <a:rPr lang="en-US" sz="2400" b="1" dirty="0" smtClean="0">
                <a:solidFill>
                  <a:schemeClr val="bg1"/>
                </a:solidFill>
                <a:effectLst>
                  <a:outerShdw blurRad="38100" dist="38100" dir="2700000" algn="tl">
                    <a:srgbClr val="000000">
                      <a:alpha val="43137"/>
                    </a:srgbClr>
                  </a:outerShdw>
                </a:effectLst>
              </a:rPr>
              <a:t>       h </a:t>
            </a:r>
            <a:r>
              <a:rPr lang="en-US" sz="1400" b="1" dirty="0" smtClean="0">
                <a:solidFill>
                  <a:schemeClr val="bg1"/>
                </a:solidFill>
                <a:effectLst>
                  <a:outerShdw blurRad="38100" dist="38100" dir="2700000" algn="tl">
                    <a:srgbClr val="000000">
                      <a:alpha val="43137"/>
                    </a:srgbClr>
                  </a:outerShdw>
                </a:effectLst>
              </a:rPr>
              <a:t>slab  </a:t>
            </a:r>
            <a:r>
              <a:rPr lang="en-US" sz="2400" b="1" dirty="0" smtClean="0">
                <a:solidFill>
                  <a:schemeClr val="bg1"/>
                </a:solidFill>
                <a:effectLst>
                  <a:outerShdw blurRad="38100" dist="38100" dir="2700000" algn="tl">
                    <a:srgbClr val="000000">
                      <a:alpha val="43137"/>
                    </a:srgbClr>
                  </a:outerShdw>
                </a:effectLst>
              </a:rPr>
              <a:t>= 35 cm</a:t>
            </a:r>
          </a:p>
        </p:txBody>
      </p:sp>
      <p:sp>
        <p:nvSpPr>
          <p:cNvPr id="18" name="مربع نص 17"/>
          <p:cNvSpPr txBox="1"/>
          <p:nvPr/>
        </p:nvSpPr>
        <p:spPr>
          <a:xfrm>
            <a:off x="4953000" y="4038600"/>
            <a:ext cx="3810000" cy="2308324"/>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marL="342900" indent="-342900" algn="l">
              <a:spcBef>
                <a:spcPct val="50000"/>
              </a:spcBef>
            </a:pPr>
            <a:r>
              <a:rPr lang="ar-JO" b="1" dirty="0" smtClean="0">
                <a:solidFill>
                  <a:schemeClr val="bg1"/>
                </a:solidFill>
              </a:rPr>
              <a:t> </a:t>
            </a:r>
            <a:r>
              <a:rPr lang="en-US" b="1" dirty="0" smtClean="0">
                <a:solidFill>
                  <a:schemeClr val="bg1"/>
                </a:solidFill>
                <a:effectLst>
                  <a:outerShdw blurRad="38100" dist="38100" dir="2700000" algn="tl">
                    <a:srgbClr val="000000">
                      <a:alpha val="43137"/>
                    </a:srgbClr>
                  </a:outerShdw>
                </a:effectLst>
              </a:rPr>
              <a:t>Compressive strength of concrete </a:t>
            </a:r>
          </a:p>
          <a:p>
            <a:pPr marL="342900" indent="-342900" algn="l">
              <a:spcBef>
                <a:spcPct val="50000"/>
              </a:spcBef>
            </a:pPr>
            <a:r>
              <a:rPr lang="en-US" b="1" dirty="0" smtClean="0">
                <a:solidFill>
                  <a:schemeClr val="bg1"/>
                </a:solidFill>
                <a:effectLst>
                  <a:outerShdw blurRad="38100" dist="38100" dir="2700000" algn="tl">
                    <a:srgbClr val="000000">
                      <a:alpha val="43137"/>
                    </a:srgbClr>
                  </a:outerShdw>
                </a:effectLst>
              </a:rPr>
              <a:t>fc=24 Mpa</a:t>
            </a:r>
            <a:r>
              <a:rPr lang="ar-JO" b="1" dirty="0" smtClean="0">
                <a:solidFill>
                  <a:schemeClr val="bg1"/>
                </a:solidFill>
                <a:effectLst>
                  <a:outerShdw blurRad="38100" dist="38100" dir="2700000" algn="tl">
                    <a:srgbClr val="000000">
                      <a:alpha val="43137"/>
                    </a:srgbClr>
                  </a:outerShdw>
                </a:effectLst>
              </a:rPr>
              <a:t>- </a:t>
            </a:r>
            <a:endParaRPr lang="en-US" b="1" dirty="0" smtClean="0">
              <a:solidFill>
                <a:schemeClr val="bg1"/>
              </a:solidFill>
              <a:effectLst>
                <a:outerShdw blurRad="38100" dist="38100" dir="2700000" algn="tl">
                  <a:srgbClr val="000000">
                    <a:alpha val="43137"/>
                  </a:srgbClr>
                </a:outerShdw>
              </a:effectLst>
            </a:endParaRPr>
          </a:p>
          <a:p>
            <a:pPr marL="342900" indent="-342900" algn="l">
              <a:spcBef>
                <a:spcPct val="50000"/>
              </a:spcBef>
            </a:pPr>
            <a:r>
              <a:rPr lang="en-US" b="1" dirty="0" smtClean="0">
                <a:solidFill>
                  <a:schemeClr val="bg1"/>
                </a:solidFill>
                <a:effectLst>
                  <a:outerShdw blurRad="38100" dist="38100" dir="2700000" algn="tl">
                    <a:srgbClr val="000000">
                      <a:alpha val="43137"/>
                    </a:srgbClr>
                  </a:outerShdw>
                </a:effectLst>
              </a:rPr>
              <a:t> </a:t>
            </a:r>
            <a:r>
              <a:rPr lang="en-ZW" b="1" dirty="0" smtClean="0">
                <a:solidFill>
                  <a:schemeClr val="bg1"/>
                </a:solidFill>
                <a:effectLst>
                  <a:outerShdw blurRad="38100" dist="38100" dir="2700000" algn="tl">
                    <a:srgbClr val="000000">
                      <a:alpha val="43137"/>
                    </a:srgbClr>
                  </a:outerShdw>
                </a:effectLst>
              </a:rPr>
              <a:t>-</a:t>
            </a:r>
            <a:r>
              <a:rPr lang="en-US" b="1" dirty="0" smtClean="0">
                <a:solidFill>
                  <a:schemeClr val="bg1"/>
                </a:solidFill>
                <a:effectLst>
                  <a:outerShdw blurRad="38100" dist="38100" dir="2700000" algn="tl">
                    <a:srgbClr val="000000">
                      <a:alpha val="43137"/>
                    </a:srgbClr>
                  </a:outerShdw>
                </a:effectLst>
              </a:rPr>
              <a:t>Yield strength of steel </a:t>
            </a:r>
          </a:p>
          <a:p>
            <a:pPr marL="342900" indent="-342900" algn="l">
              <a:spcBef>
                <a:spcPct val="50000"/>
              </a:spcBef>
            </a:pPr>
            <a:r>
              <a:rPr lang="en-US" b="1" dirty="0" smtClean="0">
                <a:solidFill>
                  <a:schemeClr val="bg1"/>
                </a:solidFill>
                <a:effectLst>
                  <a:outerShdw blurRad="38100" dist="38100" dir="2700000" algn="tl">
                    <a:srgbClr val="000000">
                      <a:alpha val="43137"/>
                    </a:srgbClr>
                  </a:outerShdw>
                </a:effectLst>
              </a:rPr>
              <a:t> fy=412 Mpa</a:t>
            </a:r>
          </a:p>
          <a:p>
            <a:pPr marL="342900" indent="-342900" algn="l">
              <a:spcBef>
                <a:spcPct val="50000"/>
              </a:spcBef>
            </a:pPr>
            <a:r>
              <a:rPr lang="en-US" b="1" dirty="0" smtClean="0">
                <a:solidFill>
                  <a:schemeClr val="bg1"/>
                </a:solidFill>
                <a:effectLst>
                  <a:outerShdw blurRad="38100" dist="38100" dir="2700000" algn="tl">
                    <a:srgbClr val="000000">
                      <a:alpha val="43137"/>
                    </a:srgbClr>
                  </a:outerShdw>
                </a:effectLst>
              </a:rPr>
              <a:t>-Live Load = 5.0 KN/m</a:t>
            </a:r>
            <a:r>
              <a:rPr lang="en-US" b="1" baseline="30000" dirty="0" smtClean="0">
                <a:solidFill>
                  <a:schemeClr val="bg1"/>
                </a:solidFill>
                <a:effectLst>
                  <a:outerShdw blurRad="38100" dist="38100" dir="2700000" algn="tl">
                    <a:srgbClr val="000000">
                      <a:alpha val="43137"/>
                    </a:srgbClr>
                  </a:outerShdw>
                </a:effectLst>
              </a:rPr>
              <a:t>2</a:t>
            </a:r>
            <a:endParaRPr lang="ar-JO" b="1" baseline="30000" dirty="0" smtClean="0">
              <a:solidFill>
                <a:schemeClr val="bg1"/>
              </a:solidFill>
              <a:effectLst>
                <a:outerShdw blurRad="38100" dist="38100" dir="2700000" algn="tl">
                  <a:srgbClr val="000000">
                    <a:alpha val="43137"/>
                  </a:srgbClr>
                </a:outerShdw>
              </a:effectLst>
            </a:endParaRPr>
          </a:p>
        </p:txBody>
      </p:sp>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descr="13.jpg"/>
          <p:cNvPicPr>
            <a:picLocks noChangeAspect="1"/>
          </p:cNvPicPr>
          <p:nvPr/>
        </p:nvPicPr>
        <p:blipFill>
          <a:blip r:embed="rId2" cstate="print">
            <a:lum bright="70000" contrast="-70000"/>
          </a:blip>
          <a:stretch>
            <a:fillRect/>
          </a:stretch>
        </p:blipFill>
        <p:spPr>
          <a:xfrm>
            <a:off x="863600" y="647700"/>
            <a:ext cx="8280400" cy="6210300"/>
          </a:xfrm>
          <a:prstGeom prst="rect">
            <a:avLst/>
          </a:prstGeom>
          <a:ln w="3175">
            <a:solidFill>
              <a:schemeClr val="tx1"/>
            </a:solidFill>
          </a:ln>
          <a:effectLst>
            <a:softEdge rad="112500"/>
          </a:effectLst>
        </p:spPr>
      </p:pic>
      <p:sp>
        <p:nvSpPr>
          <p:cNvPr id="4" name="عنوان 1"/>
          <p:cNvSpPr>
            <a:spLocks noGrp="1"/>
          </p:cNvSpPr>
          <p:nvPr>
            <p:ph type="title"/>
          </p:nvPr>
        </p:nvSpPr>
        <p:spPr>
          <a:xfrm>
            <a:off x="838200" y="990600"/>
            <a:ext cx="1752600" cy="6096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rtl="1">
              <a:defRPr/>
            </a:pPr>
            <a:r>
              <a:rPr lang="ar-SA" sz="6000" b="1" i="1" dirty="0" smtClean="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rPr>
              <a:t>المقدمة</a:t>
            </a:r>
            <a:endParaRPr lang="ar-SA" sz="6000" b="1" i="1" dirty="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endParaRPr>
          </a:p>
        </p:txBody>
      </p:sp>
      <p:pic>
        <p:nvPicPr>
          <p:cNvPr id="6" name="Picture 8" descr="ppi3"/>
          <p:cNvPicPr>
            <a:picLocks noChangeAspect="1" noChangeArrowheads="1" noCrop="1"/>
          </p:cNvPicPr>
          <p:nvPr/>
        </p:nvPicPr>
        <p:blipFill>
          <a:blip r:embed="rId3"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7" name="مربع نص 6"/>
          <p:cNvSpPr txBox="1"/>
          <p:nvPr/>
        </p:nvSpPr>
        <p:spPr>
          <a:xfrm>
            <a:off x="1066800" y="1752600"/>
            <a:ext cx="7010400" cy="1200329"/>
          </a:xfrm>
          <a:prstGeom prst="rect">
            <a:avLst/>
          </a:prstGeom>
          <a:noFill/>
        </p:spPr>
        <p:txBody>
          <a:bodyPr wrap="square" rtlCol="1">
            <a:spAutoFit/>
          </a:bodyPr>
          <a:lstStyle/>
          <a:p>
            <a:r>
              <a:rPr lang="ar-SA" sz="2400" b="1" dirty="0">
                <a:solidFill>
                  <a:schemeClr val="accent1">
                    <a:lumMod val="75000"/>
                  </a:schemeClr>
                </a:solidFill>
                <a:effectLst>
                  <a:outerShdw blurRad="38100" dist="38100" dir="2700000" algn="tl">
                    <a:srgbClr val="000000">
                      <a:alpha val="43137"/>
                    </a:srgbClr>
                  </a:outerShdw>
                </a:effectLst>
              </a:rPr>
              <a:t>في السنوات الأخيرة بدأت الجامعة تولي اهتماما متزايدا بالبحث العلمي لما له دور مهم في رفع مستوى الجامعة محليا </a:t>
            </a:r>
            <a:r>
              <a:rPr lang="ar-SA" sz="2400" b="1" dirty="0" smtClean="0">
                <a:solidFill>
                  <a:schemeClr val="accent1">
                    <a:lumMod val="75000"/>
                  </a:schemeClr>
                </a:solidFill>
                <a:effectLst>
                  <a:outerShdw blurRad="38100" dist="38100" dir="2700000" algn="tl">
                    <a:srgbClr val="000000">
                      <a:alpha val="43137"/>
                    </a:srgbClr>
                  </a:outerShdw>
                </a:effectLst>
              </a:rPr>
              <a:t>وإقليميا .</a:t>
            </a:r>
          </a:p>
          <a:p>
            <a:r>
              <a:rPr lang="ar-SA" sz="2400" b="1" dirty="0" smtClean="0">
                <a:solidFill>
                  <a:schemeClr val="accent1">
                    <a:lumMod val="75000"/>
                  </a:schemeClr>
                </a:solidFill>
                <a:effectLst>
                  <a:outerShdw blurRad="38100" dist="38100" dir="2700000" algn="tl">
                    <a:srgbClr val="000000">
                      <a:alpha val="43137"/>
                    </a:srgbClr>
                  </a:outerShdw>
                </a:effectLst>
              </a:rPr>
              <a:t> </a:t>
            </a:r>
            <a:endParaRPr lang="ar-SA" sz="2400" b="1" dirty="0">
              <a:solidFill>
                <a:schemeClr val="accent1">
                  <a:lumMod val="75000"/>
                </a:schemeClr>
              </a:solidFill>
              <a:effectLst>
                <a:outerShdw blurRad="38100" dist="38100" dir="2700000" algn="tl">
                  <a:srgbClr val="000000">
                    <a:alpha val="43137"/>
                  </a:srgbClr>
                </a:outerShdw>
              </a:effectLst>
            </a:endParaRPr>
          </a:p>
        </p:txBody>
      </p:sp>
      <p:sp>
        <p:nvSpPr>
          <p:cNvPr id="8" name="مربع نص 7"/>
          <p:cNvSpPr txBox="1"/>
          <p:nvPr/>
        </p:nvSpPr>
        <p:spPr>
          <a:xfrm>
            <a:off x="1143000" y="3048000"/>
            <a:ext cx="6934200" cy="830997"/>
          </a:xfrm>
          <a:prstGeom prst="rect">
            <a:avLst/>
          </a:prstGeom>
          <a:noFill/>
        </p:spPr>
        <p:txBody>
          <a:bodyPr wrap="square" rtlCol="1">
            <a:spAutoFit/>
          </a:bodyPr>
          <a:lstStyle/>
          <a:p>
            <a:r>
              <a:rPr lang="ar-SA" sz="2400" b="1" dirty="0" smtClean="0">
                <a:solidFill>
                  <a:schemeClr val="accent1">
                    <a:lumMod val="75000"/>
                  </a:schemeClr>
                </a:solidFill>
                <a:effectLst>
                  <a:outerShdw blurRad="38100" dist="38100" dir="2700000" algn="tl">
                    <a:srgbClr val="000000">
                      <a:alpha val="43137"/>
                    </a:srgbClr>
                  </a:outerShdw>
                </a:effectLst>
              </a:rPr>
              <a:t>وسعيا لتحقيق رسالتها على أكمل وجه فقد أولت الجامعة الأبحاث التطبيقية ونقل التكنولوجيا أهمية خاصة.</a:t>
            </a:r>
            <a:endParaRPr lang="ar-SA" sz="2400" dirty="0"/>
          </a:p>
        </p:txBody>
      </p:sp>
      <p:pic>
        <p:nvPicPr>
          <p:cNvPr id="9" name="Picture 8" descr="احمد"/>
          <p:cNvPicPr>
            <a:picLocks noChangeAspect="1" noChangeArrowheads="1" noCrop="1"/>
          </p:cNvPicPr>
          <p:nvPr/>
        </p:nvPicPr>
        <p:blipFill>
          <a:blip r:embed="rId4" cstate="print"/>
          <a:srcRect/>
          <a:stretch>
            <a:fillRect/>
          </a:stretch>
        </p:blipFill>
        <p:spPr bwMode="auto">
          <a:xfrm>
            <a:off x="7886700" y="1485900"/>
            <a:ext cx="952500" cy="952500"/>
          </a:xfrm>
          <a:prstGeom prst="rect">
            <a:avLst/>
          </a:prstGeom>
          <a:noFill/>
          <a:ln w="9525">
            <a:noFill/>
            <a:miter lim="800000"/>
            <a:headEnd/>
            <a:tailEnd/>
          </a:ln>
        </p:spPr>
      </p:pic>
      <p:pic>
        <p:nvPicPr>
          <p:cNvPr id="10" name="Picture 8" descr="احمد"/>
          <p:cNvPicPr>
            <a:picLocks noChangeAspect="1" noChangeArrowheads="1" noCrop="1"/>
          </p:cNvPicPr>
          <p:nvPr/>
        </p:nvPicPr>
        <p:blipFill>
          <a:blip r:embed="rId4" cstate="print"/>
          <a:srcRect/>
          <a:stretch>
            <a:fillRect/>
          </a:stretch>
        </p:blipFill>
        <p:spPr bwMode="auto">
          <a:xfrm>
            <a:off x="7848600" y="2819400"/>
            <a:ext cx="952500" cy="952500"/>
          </a:xfrm>
          <a:prstGeom prst="rect">
            <a:avLst/>
          </a:prstGeom>
          <a:noFill/>
          <a:ln w="9525">
            <a:noFill/>
            <a:miter lim="800000"/>
            <a:headEnd/>
            <a:tailEnd/>
          </a:ln>
        </p:spPr>
      </p:pic>
      <p:pic>
        <p:nvPicPr>
          <p:cNvPr id="11" name="Picture 8" descr="احمد"/>
          <p:cNvPicPr>
            <a:picLocks noChangeAspect="1" noChangeArrowheads="1" noCrop="1"/>
          </p:cNvPicPr>
          <p:nvPr/>
        </p:nvPicPr>
        <p:blipFill>
          <a:blip r:embed="rId4" cstate="print"/>
          <a:srcRect/>
          <a:stretch>
            <a:fillRect/>
          </a:stretch>
        </p:blipFill>
        <p:spPr bwMode="auto">
          <a:xfrm>
            <a:off x="7886700" y="4000500"/>
            <a:ext cx="952500" cy="952500"/>
          </a:xfrm>
          <a:prstGeom prst="rect">
            <a:avLst/>
          </a:prstGeom>
          <a:noFill/>
          <a:ln w="9525">
            <a:noFill/>
            <a:miter lim="800000"/>
            <a:headEnd/>
            <a:tailEnd/>
          </a:ln>
        </p:spPr>
      </p:pic>
      <p:sp>
        <p:nvSpPr>
          <p:cNvPr id="12" name="مربع نص 11"/>
          <p:cNvSpPr txBox="1"/>
          <p:nvPr/>
        </p:nvSpPr>
        <p:spPr>
          <a:xfrm>
            <a:off x="0" y="4267200"/>
            <a:ext cx="7924800" cy="830997"/>
          </a:xfrm>
          <a:prstGeom prst="rect">
            <a:avLst/>
          </a:prstGeom>
          <a:noFill/>
        </p:spPr>
        <p:txBody>
          <a:bodyPr wrap="square" rtlCol="1">
            <a:spAutoFit/>
          </a:bodyPr>
          <a:lstStyle/>
          <a:p>
            <a:r>
              <a:rPr lang="ar-SA" sz="2400" b="1" dirty="0" smtClean="0">
                <a:solidFill>
                  <a:schemeClr val="accent1">
                    <a:lumMod val="75000"/>
                  </a:schemeClr>
                </a:solidFill>
                <a:effectLst>
                  <a:outerShdw blurRad="38100" dist="38100" dir="2700000" algn="tl">
                    <a:srgbClr val="000000">
                      <a:alpha val="43137"/>
                    </a:srgbClr>
                  </a:outerShdw>
                </a:effectLst>
              </a:rPr>
              <a:t>واستجابة</a:t>
            </a:r>
            <a:r>
              <a:rPr lang="ar-SA" sz="2400" dirty="0" smtClean="0"/>
              <a:t> </a:t>
            </a:r>
            <a:r>
              <a:rPr lang="ar-SA" sz="2400" b="1" dirty="0" smtClean="0">
                <a:solidFill>
                  <a:schemeClr val="accent1">
                    <a:lumMod val="75000"/>
                  </a:schemeClr>
                </a:solidFill>
                <a:effectLst>
                  <a:outerShdw blurRad="38100" dist="38100" dir="2700000" algn="tl">
                    <a:srgbClr val="000000">
                      <a:alpha val="43137"/>
                    </a:srgbClr>
                  </a:outerShdw>
                </a:effectLst>
              </a:rPr>
              <a:t>لمتطلبات التقدم والتطور بدأ </a:t>
            </a:r>
            <a:r>
              <a:rPr lang="ar-JO" sz="2400" b="1" dirty="0" smtClean="0">
                <a:solidFill>
                  <a:schemeClr val="accent1">
                    <a:lumMod val="75000"/>
                  </a:schemeClr>
                </a:solidFill>
                <a:effectLst>
                  <a:outerShdw blurRad="38100" dist="38100" dir="2700000" algn="tl">
                    <a:srgbClr val="000000">
                      <a:alpha val="43137"/>
                    </a:srgbClr>
                  </a:outerShdw>
                </a:effectLst>
              </a:rPr>
              <a:t>الإنسان </a:t>
            </a:r>
            <a:r>
              <a:rPr lang="ar-SA" sz="2400" b="1" dirty="0" smtClean="0">
                <a:solidFill>
                  <a:schemeClr val="accent1">
                    <a:lumMod val="75000"/>
                  </a:schemeClr>
                </a:solidFill>
                <a:effectLst>
                  <a:outerShdw blurRad="38100" dist="38100" dir="2700000" algn="tl">
                    <a:srgbClr val="000000">
                      <a:alpha val="43137"/>
                    </a:srgbClr>
                  </a:outerShdw>
                </a:effectLst>
              </a:rPr>
              <a:t>بالاتجاه إلى الأبنية المتخصصة في مجالات حياته العامة والخاصة, فجعل لكل احتياج مبناه الخاص </a:t>
            </a:r>
            <a:r>
              <a:rPr lang="ar-JO" sz="2400" b="1" dirty="0" smtClean="0">
                <a:solidFill>
                  <a:schemeClr val="accent1">
                    <a:lumMod val="75000"/>
                  </a:schemeClr>
                </a:solidFill>
                <a:effectLst>
                  <a:outerShdw blurRad="38100" dist="38100" dir="2700000" algn="tl">
                    <a:srgbClr val="000000">
                      <a:alpha val="43137"/>
                    </a:srgbClr>
                  </a:outerShdw>
                </a:effectLst>
              </a:rPr>
              <a:t>.</a:t>
            </a:r>
            <a:endParaRPr lang="ar-SA" sz="2400" b="1" dirty="0">
              <a:solidFill>
                <a:schemeClr val="accent1">
                  <a:lumMod val="75000"/>
                </a:schemeClr>
              </a:solidFill>
              <a:effectLst>
                <a:outerShdw blurRad="38100" dist="38100" dir="2700000" algn="tl">
                  <a:srgbClr val="000000">
                    <a:alpha val="43137"/>
                  </a:srgbClr>
                </a:outerShdw>
              </a:effectLst>
            </a:endParaRPr>
          </a:p>
        </p:txBody>
      </p:sp>
      <p:sp>
        <p:nvSpPr>
          <p:cNvPr id="13" name="Round Diagonal Corner Rectangle 13"/>
          <p:cNvSpPr/>
          <p:nvPr/>
        </p:nvSpPr>
        <p:spPr bwMode="auto">
          <a:xfrm>
            <a:off x="6477000" y="762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200" b="1" dirty="0" smtClean="0">
                <a:ln w="11430"/>
                <a:solidFill>
                  <a:srgbClr val="C00000"/>
                </a:solidFill>
                <a:effectLst>
                  <a:outerShdw blurRad="50800" dist="39000" dir="5460000" algn="tl">
                    <a:srgbClr val="000000">
                      <a:alpha val="38000"/>
                    </a:srgbClr>
                  </a:outerShdw>
                </a:effectLst>
              </a:rPr>
              <a:t>الفصل الأول</a:t>
            </a:r>
            <a:endParaRPr lang="ar-SA" sz="3200" b="1" dirty="0">
              <a:ln w="11430"/>
              <a:solidFill>
                <a:srgbClr val="C00000"/>
              </a:solidFill>
              <a:effectLst>
                <a:outerShdw blurRad="50800" dist="39000" dir="5460000" algn="tl">
                  <a:srgbClr val="000000">
                    <a:alpha val="38000"/>
                  </a:srgbClr>
                </a:outerShdw>
              </a:effectLst>
            </a:endParaRPr>
          </a:p>
        </p:txBody>
      </p:sp>
    </p:spTree>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sp>
        <p:nvSpPr>
          <p:cNvPr id="9" name="Rectangle 15"/>
          <p:cNvSpPr>
            <a:spLocks noChangeArrowheads="1"/>
          </p:cNvSpPr>
          <p:nvPr/>
        </p:nvSpPr>
        <p:spPr bwMode="auto">
          <a:xfrm>
            <a:off x="2590800" y="1371600"/>
            <a:ext cx="6019800" cy="461665"/>
          </a:xfrm>
          <a:prstGeom prst="rect">
            <a:avLst/>
          </a:prstGeom>
          <a:noFill/>
          <a:ln w="19050" algn="ctr">
            <a:noFill/>
            <a:miter lim="800000"/>
            <a:headEnd/>
            <a:tailEnd/>
          </a:ln>
          <a:effectLst/>
        </p:spPr>
        <p:txBody>
          <a:bodyPr wrap="square">
            <a:spAutoFit/>
          </a:bodyPr>
          <a:lstStyle/>
          <a:p>
            <a:pPr>
              <a:defRPr/>
            </a:pPr>
            <a:r>
              <a:rPr lang="en-US" sz="2400" b="1" i="1" u="sng" dirty="0">
                <a:ln w="11430"/>
                <a:solidFill>
                  <a:schemeClr val="bg1"/>
                </a:solidFill>
                <a:effectLst>
                  <a:outerShdw blurRad="50800" dist="39000" dir="5460000" algn="tl">
                    <a:srgbClr val="000000">
                      <a:alpha val="38000"/>
                    </a:srgbClr>
                  </a:outerShdw>
                </a:effectLst>
              </a:rPr>
              <a:t>Load calculation </a:t>
            </a:r>
            <a:r>
              <a:rPr lang="en-US" sz="2400" b="1" i="1" u="sng" dirty="0" smtClean="0">
                <a:ln w="11430"/>
                <a:solidFill>
                  <a:schemeClr val="bg1"/>
                </a:solidFill>
                <a:effectLst>
                  <a:outerShdw blurRad="50800" dist="39000" dir="5460000" algn="tl">
                    <a:srgbClr val="000000">
                      <a:alpha val="38000"/>
                    </a:srgbClr>
                  </a:outerShdw>
                </a:effectLst>
              </a:rPr>
              <a:t>(One - way ribbed slab) </a:t>
            </a:r>
          </a:p>
        </p:txBody>
      </p:sp>
      <p:graphicFrame>
        <p:nvGraphicFramePr>
          <p:cNvPr id="10" name="Table 23"/>
          <p:cNvGraphicFramePr>
            <a:graphicFrameLocks noGrp="1"/>
          </p:cNvGraphicFramePr>
          <p:nvPr/>
        </p:nvGraphicFramePr>
        <p:xfrm>
          <a:off x="1403648" y="1828800"/>
          <a:ext cx="6902153" cy="3644046"/>
        </p:xfrm>
        <a:graphic>
          <a:graphicData uri="http://schemas.openxmlformats.org/drawingml/2006/table">
            <a:tbl>
              <a:tblPr rtl="1"/>
              <a:tblGrid>
                <a:gridCol w="1900693"/>
                <a:gridCol w="1658812"/>
                <a:gridCol w="250468"/>
                <a:gridCol w="1913573"/>
                <a:gridCol w="1178607"/>
              </a:tblGrid>
              <a:tr h="330293">
                <a:tc gridSpan="3">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500" b="1" i="0" u="none" strike="noStrike" cap="none" normalizeH="0" baseline="0" dirty="0" smtClean="0">
                          <a:ln>
                            <a:noFill/>
                          </a:ln>
                          <a:solidFill>
                            <a:schemeClr val="bg1"/>
                          </a:solidFill>
                          <a:effectLst/>
                          <a:latin typeface="Times New Roman" pitchFamily="18" charset="0"/>
                          <a:cs typeface="Times New Roman" pitchFamily="18" charset="0"/>
                        </a:rPr>
                        <a:t>Calculation</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hMerge="1">
                  <a:txBody>
                    <a:bodyPr/>
                    <a:lstStyle/>
                    <a:p>
                      <a:endParaRPr lang="en-US"/>
                    </a:p>
                  </a:txBody>
                  <a:tcPr/>
                </a:tc>
                <a:tc hMerge="1">
                  <a:txBody>
                    <a:bodyPr/>
                    <a:lstStyle/>
                    <a:p>
                      <a:endParaRPr lang="en-US"/>
                    </a:p>
                  </a:txBody>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500" b="1" i="0" u="none" strike="noStrike" cap="none" normalizeH="0" baseline="0" dirty="0" smtClean="0">
                          <a:ln>
                            <a:noFill/>
                          </a:ln>
                          <a:solidFill>
                            <a:schemeClr val="bg1"/>
                          </a:solidFill>
                          <a:effectLst/>
                          <a:latin typeface="Times New Roman" pitchFamily="18" charset="0"/>
                          <a:cs typeface="Times New Roman" pitchFamily="18" charset="0"/>
                        </a:rPr>
                        <a:t>Parts of Rib</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500" b="1" i="0" u="none" strike="noStrike" cap="none" normalizeH="0" baseline="0" dirty="0" smtClean="0">
                          <a:ln>
                            <a:noFill/>
                          </a:ln>
                          <a:solidFill>
                            <a:schemeClr val="bg1"/>
                          </a:solidFill>
                          <a:effectLst/>
                          <a:latin typeface="Times New Roman" pitchFamily="18" charset="0"/>
                          <a:cs typeface="Times New Roman" pitchFamily="18" charset="0"/>
                        </a:rPr>
                        <a:t>No.</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r h="396351">
                <a:tc gridSpan="3">
                  <a:txBody>
                    <a:bodyPr/>
                    <a:lstStyle/>
                    <a:p>
                      <a:pPr marL="0" marR="0" lvl="0" indent="0" algn="l" defTabSz="914400" rtl="0" eaLnBrk="1" fontAlgn="base" latinLnBrk="0" hangingPunct="1">
                        <a:lnSpc>
                          <a:spcPct val="150000"/>
                        </a:lnSpc>
                        <a:spcBef>
                          <a:spcPts val="600"/>
                        </a:spcBef>
                        <a:spcAft>
                          <a:spcPct val="0"/>
                        </a:spcAft>
                        <a:buClrTx/>
                        <a:buSzTx/>
                        <a:buFontTx/>
                        <a:buNone/>
                        <a:tabLst/>
                      </a:pPr>
                      <a:r>
                        <a:rPr kumimoji="0" lang="en-US" sz="1800" kern="1200" dirty="0" smtClean="0">
                          <a:solidFill>
                            <a:schemeClr val="bg1"/>
                          </a:solidFill>
                          <a:latin typeface="+mn-lt"/>
                          <a:ea typeface="+mn-ea"/>
                          <a:cs typeface="+mn-cs"/>
                        </a:rPr>
                        <a:t>0.02* 0.52* 22    = 0.229 kN/m /rib</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800" kern="1200" dirty="0" smtClean="0">
                          <a:solidFill>
                            <a:schemeClr val="bg1"/>
                          </a:solidFill>
                          <a:latin typeface="+mn-lt"/>
                          <a:ea typeface="+mn-ea"/>
                          <a:cs typeface="+mn-cs"/>
                        </a:rPr>
                        <a:t>Tiles</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ts val="600"/>
                        </a:spcBef>
                        <a:spcAft>
                          <a:spcPct val="0"/>
                        </a:spcAft>
                        <a:buClrTx/>
                        <a:buSzTx/>
                        <a:buFontTx/>
                        <a:buNone/>
                        <a:tabLst/>
                      </a:pPr>
                      <a:r>
                        <a:rPr kumimoji="0" lang="en-US" sz="1500" b="1" i="0" u="none" strike="noStrike" cap="none" normalizeH="0" baseline="0" dirty="0" smtClean="0">
                          <a:ln>
                            <a:noFill/>
                          </a:ln>
                          <a:solidFill>
                            <a:schemeClr val="bg1"/>
                          </a:solidFill>
                          <a:effectLst/>
                          <a:latin typeface="Times New Roman" pitchFamily="18" charset="0"/>
                          <a:cs typeface="Times New Roman" pitchFamily="18" charset="0"/>
                        </a:rPr>
                        <a:t>1</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r h="466506">
                <a:tc gridSpan="3">
                  <a:txBody>
                    <a:bodyPr/>
                    <a:lstStyle/>
                    <a:p>
                      <a:pPr marL="0" marR="0" lvl="0" indent="0" algn="l" defTabSz="914400" rtl="1" eaLnBrk="1" fontAlgn="base" latinLnBrk="0" hangingPunct="1">
                        <a:lnSpc>
                          <a:spcPct val="150000"/>
                        </a:lnSpc>
                        <a:spcBef>
                          <a:spcPts val="600"/>
                        </a:spcBef>
                        <a:spcAft>
                          <a:spcPct val="0"/>
                        </a:spcAft>
                        <a:buClrTx/>
                        <a:buSzTx/>
                        <a:buFontTx/>
                        <a:buNone/>
                        <a:tabLst/>
                      </a:pPr>
                      <a:r>
                        <a:rPr kumimoji="0" lang="en-US" sz="1800" kern="1200" dirty="0" smtClean="0">
                          <a:solidFill>
                            <a:schemeClr val="bg1"/>
                          </a:solidFill>
                          <a:latin typeface="+mn-lt"/>
                          <a:ea typeface="+mn-ea"/>
                          <a:cs typeface="+mn-cs"/>
                        </a:rPr>
                        <a:t>0.02* 0.52* 22    = 0.229 kN/m / rib</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800" kern="1200" dirty="0" smtClean="0">
                          <a:solidFill>
                            <a:schemeClr val="bg1"/>
                          </a:solidFill>
                          <a:latin typeface="+mn-lt"/>
                          <a:ea typeface="+mn-ea"/>
                          <a:cs typeface="+mn-cs"/>
                        </a:rPr>
                        <a:t>Mortar </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ts val="600"/>
                        </a:spcBef>
                        <a:spcAft>
                          <a:spcPct val="0"/>
                        </a:spcAft>
                        <a:buClrTx/>
                        <a:buSzTx/>
                        <a:buFontTx/>
                        <a:buNone/>
                        <a:tabLst/>
                      </a:pPr>
                      <a:r>
                        <a:rPr kumimoji="0" lang="en-US" sz="1500" b="1" i="0" u="none" strike="noStrike" cap="none" normalizeH="0" baseline="0" dirty="0" smtClean="0">
                          <a:ln>
                            <a:noFill/>
                          </a:ln>
                          <a:solidFill>
                            <a:schemeClr val="bg1"/>
                          </a:solidFill>
                          <a:effectLst/>
                          <a:latin typeface="Times New Roman" pitchFamily="18" charset="0"/>
                          <a:cs typeface="Times New Roman" pitchFamily="18" charset="0"/>
                        </a:rPr>
                        <a:t>2</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r h="396351">
                <a:tc gridSpan="3">
                  <a:txBody>
                    <a:bodyPr/>
                    <a:lstStyle/>
                    <a:p>
                      <a:pPr marL="0" marR="0" lvl="0" indent="0" algn="l" defTabSz="914400" rtl="0" eaLnBrk="1" fontAlgn="base" latinLnBrk="0" hangingPunct="1">
                        <a:lnSpc>
                          <a:spcPct val="150000"/>
                        </a:lnSpc>
                        <a:spcBef>
                          <a:spcPts val="600"/>
                        </a:spcBef>
                        <a:spcAft>
                          <a:spcPct val="0"/>
                        </a:spcAft>
                        <a:buClrTx/>
                        <a:buSzTx/>
                        <a:buFontTx/>
                        <a:buNone/>
                        <a:tabLst/>
                      </a:pPr>
                      <a:r>
                        <a:rPr kumimoji="0" lang="en-US" sz="1800" kern="1200" dirty="0" smtClean="0">
                          <a:solidFill>
                            <a:schemeClr val="bg1"/>
                          </a:solidFill>
                          <a:latin typeface="+mn-lt"/>
                          <a:ea typeface="+mn-ea"/>
                          <a:cs typeface="+mn-cs"/>
                        </a:rPr>
                        <a:t>0.1* 0.52* 17     = 0.88    kN/m / rib</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800" kern="1200" dirty="0" smtClean="0">
                          <a:solidFill>
                            <a:schemeClr val="bg1"/>
                          </a:solidFill>
                          <a:latin typeface="+mn-lt"/>
                          <a:ea typeface="+mn-ea"/>
                          <a:cs typeface="+mn-cs"/>
                        </a:rPr>
                        <a:t>Sand </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ts val="600"/>
                        </a:spcBef>
                        <a:spcAft>
                          <a:spcPct val="0"/>
                        </a:spcAft>
                        <a:buClrTx/>
                        <a:buSzTx/>
                        <a:buFontTx/>
                        <a:buNone/>
                        <a:tabLst/>
                      </a:pPr>
                      <a:r>
                        <a:rPr kumimoji="0" lang="en-US" sz="1500" b="1" i="0" u="none" strike="noStrike" cap="none" normalizeH="0" baseline="0" dirty="0" smtClean="0">
                          <a:ln>
                            <a:noFill/>
                          </a:ln>
                          <a:solidFill>
                            <a:schemeClr val="bg1"/>
                          </a:solidFill>
                          <a:effectLst/>
                          <a:latin typeface="Times New Roman" pitchFamily="18" charset="0"/>
                          <a:cs typeface="Times New Roman" pitchFamily="18" charset="0"/>
                        </a:rPr>
                        <a:t>3</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r h="396351">
                <a:tc gridSpan="3">
                  <a:txBody>
                    <a:bodyPr/>
                    <a:lstStyle/>
                    <a:p>
                      <a:pPr marL="0" marR="0" lvl="0" indent="0" algn="l" defTabSz="914400" rtl="0" eaLnBrk="1" fontAlgn="base" latinLnBrk="0" hangingPunct="1">
                        <a:lnSpc>
                          <a:spcPct val="150000"/>
                        </a:lnSpc>
                        <a:spcBef>
                          <a:spcPts val="600"/>
                        </a:spcBef>
                        <a:spcAft>
                          <a:spcPct val="0"/>
                        </a:spcAft>
                        <a:buClrTx/>
                        <a:buSzTx/>
                        <a:buFontTx/>
                        <a:buNone/>
                        <a:tabLst/>
                      </a:pPr>
                      <a:r>
                        <a:rPr kumimoji="0" lang="en-US" sz="1800" kern="1200" dirty="0" smtClean="0">
                          <a:solidFill>
                            <a:schemeClr val="bg1"/>
                          </a:solidFill>
                          <a:latin typeface="+mn-lt"/>
                          <a:ea typeface="+mn-ea"/>
                          <a:cs typeface="+mn-cs"/>
                        </a:rPr>
                        <a:t>0.08* 0.52* 25   = 1.04    kN/m/rib</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800" kern="1200" dirty="0" smtClean="0">
                          <a:solidFill>
                            <a:schemeClr val="bg1"/>
                          </a:solidFill>
                          <a:latin typeface="+mn-lt"/>
                          <a:ea typeface="+mn-ea"/>
                          <a:cs typeface="+mn-cs"/>
                        </a:rPr>
                        <a:t>Topping</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500" b="1" i="0" u="none" strike="noStrike" cap="none" normalizeH="0" baseline="0" dirty="0" smtClean="0">
                          <a:ln>
                            <a:noFill/>
                          </a:ln>
                          <a:solidFill>
                            <a:schemeClr val="bg1"/>
                          </a:solidFill>
                          <a:effectLst/>
                          <a:latin typeface="Times New Roman" pitchFamily="18" charset="0"/>
                          <a:cs typeface="Times New Roman" pitchFamily="18" charset="0"/>
                        </a:rPr>
                        <a:t>4</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r h="396351">
                <a:tc gridSpan="3">
                  <a:txBody>
                    <a:bodyPr/>
                    <a:lstStyle/>
                    <a:p>
                      <a:pPr marL="0" marR="0" lvl="0" indent="0" algn="l" defTabSz="914400" rtl="0" eaLnBrk="1" fontAlgn="base" latinLnBrk="0" hangingPunct="1">
                        <a:lnSpc>
                          <a:spcPct val="150000"/>
                        </a:lnSpc>
                        <a:spcBef>
                          <a:spcPts val="600"/>
                        </a:spcBef>
                        <a:spcAft>
                          <a:spcPct val="0"/>
                        </a:spcAft>
                        <a:buClrTx/>
                        <a:buSzTx/>
                        <a:buFontTx/>
                        <a:buNone/>
                        <a:tabLst/>
                        <a:defRPr/>
                      </a:pPr>
                      <a:r>
                        <a:rPr kumimoji="0" lang="en-US" sz="1800" kern="1200" dirty="0" smtClean="0">
                          <a:solidFill>
                            <a:schemeClr val="bg1"/>
                          </a:solidFill>
                          <a:latin typeface="+mn-lt"/>
                          <a:ea typeface="+mn-ea"/>
                          <a:cs typeface="+mn-cs"/>
                        </a:rPr>
                        <a:t>0.27* 0.40* 10    = 1.08   kN/m / rib</a:t>
                      </a: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800" kern="1200" dirty="0" smtClean="0">
                          <a:solidFill>
                            <a:schemeClr val="bg1"/>
                          </a:solidFill>
                          <a:latin typeface="+mn-lt"/>
                          <a:ea typeface="+mn-ea"/>
                          <a:cs typeface="+mn-cs"/>
                        </a:rPr>
                        <a:t>Block </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500" b="1" i="0" u="none" strike="noStrike" cap="none" normalizeH="0" baseline="0" dirty="0" smtClean="0">
                          <a:ln>
                            <a:noFill/>
                          </a:ln>
                          <a:solidFill>
                            <a:schemeClr val="bg1"/>
                          </a:solidFill>
                          <a:effectLst/>
                          <a:latin typeface="Times New Roman" pitchFamily="18" charset="0"/>
                          <a:cs typeface="Times New Roman" pitchFamily="18" charset="0"/>
                        </a:rPr>
                        <a:t>5</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r h="396351">
                <a:tc gridSpan="3">
                  <a:txBody>
                    <a:bodyPr/>
                    <a:lstStyle/>
                    <a:p>
                      <a:pPr marL="0" marR="0" lvl="0" indent="0" algn="l" defTabSz="914400" rtl="0" eaLnBrk="1" fontAlgn="base" latinLnBrk="0" hangingPunct="1">
                        <a:lnSpc>
                          <a:spcPct val="150000"/>
                        </a:lnSpc>
                        <a:spcBef>
                          <a:spcPts val="600"/>
                        </a:spcBef>
                        <a:spcAft>
                          <a:spcPct val="0"/>
                        </a:spcAft>
                        <a:buClrTx/>
                        <a:buSzTx/>
                        <a:buFontTx/>
                        <a:buNone/>
                        <a:tabLst/>
                        <a:defRPr/>
                      </a:pPr>
                      <a:r>
                        <a:rPr kumimoji="0" lang="en-US" sz="1800" kern="1200" dirty="0" smtClean="0">
                          <a:solidFill>
                            <a:schemeClr val="bg1"/>
                          </a:solidFill>
                          <a:latin typeface="+mn-lt"/>
                          <a:ea typeface="+mn-ea"/>
                          <a:cs typeface="+mn-cs"/>
                        </a:rPr>
                        <a:t>0.27* 0.12* 25    = 0.81 kN/m / rib</a:t>
                      </a:r>
                      <a:endParaRPr kumimoji="0" lang="en-US" sz="1600" kern="1200" dirty="0" smtClean="0">
                        <a:solidFill>
                          <a:schemeClr val="bg1"/>
                        </a:solidFill>
                        <a:latin typeface="+mn-lt"/>
                        <a:ea typeface="+mn-ea"/>
                        <a:cs typeface="+mn-cs"/>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800" kern="1200" dirty="0" smtClean="0">
                          <a:solidFill>
                            <a:schemeClr val="bg1"/>
                          </a:solidFill>
                          <a:latin typeface="+mn-lt"/>
                          <a:ea typeface="+mn-ea"/>
                          <a:cs typeface="+mn-cs"/>
                        </a:rPr>
                        <a:t>Concrete Rib </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500" b="1" i="0" u="none" strike="noStrike" cap="none" normalizeH="0" baseline="0" dirty="0" smtClean="0">
                          <a:ln>
                            <a:noFill/>
                          </a:ln>
                          <a:solidFill>
                            <a:schemeClr val="bg1"/>
                          </a:solidFill>
                          <a:effectLst/>
                          <a:latin typeface="Times New Roman" pitchFamily="18" charset="0"/>
                          <a:cs typeface="Times New Roman" pitchFamily="18" charset="0"/>
                        </a:rPr>
                        <a:t>6</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r h="396351">
                <a:tc gridSpan="3">
                  <a:txBody>
                    <a:bodyPr/>
                    <a:lstStyle/>
                    <a:p>
                      <a:pPr marL="0" marR="0" lvl="0" indent="0" algn="l" defTabSz="914400" rtl="0" eaLnBrk="1" fontAlgn="base" latinLnBrk="0" hangingPunct="1">
                        <a:lnSpc>
                          <a:spcPct val="150000"/>
                        </a:lnSpc>
                        <a:spcBef>
                          <a:spcPts val="600"/>
                        </a:spcBef>
                        <a:spcAft>
                          <a:spcPct val="0"/>
                        </a:spcAft>
                        <a:buClrTx/>
                        <a:buSzTx/>
                        <a:buFontTx/>
                        <a:buNone/>
                        <a:tabLst/>
                        <a:defRPr/>
                      </a:pPr>
                      <a:r>
                        <a:rPr kumimoji="0" lang="en-US" sz="1800" kern="1200" dirty="0" smtClean="0">
                          <a:solidFill>
                            <a:schemeClr val="bg1"/>
                          </a:solidFill>
                          <a:latin typeface="+mn-lt"/>
                          <a:ea typeface="+mn-ea"/>
                          <a:cs typeface="+mn-cs"/>
                        </a:rPr>
                        <a:t>0.02* 0.52* 22     = 0.229  kN/m / rib</a:t>
                      </a: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rtl="1"/>
                      <a:endParaRPr lang="ar-JO"/>
                    </a:p>
                  </a:txBody>
                  <a:tcPr/>
                </a:tc>
                <a:tc hMerge="1">
                  <a:txBody>
                    <a:bodyPr/>
                    <a:lstStyle/>
                    <a:p>
                      <a:pPr rtl="1"/>
                      <a:endParaRPr lang="ar-JO"/>
                    </a:p>
                  </a:txBody>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800" kern="1200" dirty="0" smtClean="0">
                          <a:solidFill>
                            <a:schemeClr val="bg1"/>
                          </a:solidFill>
                          <a:latin typeface="+mn-lt"/>
                          <a:ea typeface="+mn-ea"/>
                          <a:cs typeface="+mn-cs"/>
                        </a:rPr>
                        <a:t>Plaster </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r h="330293">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600" b="1" kern="1200" dirty="0" smtClean="0">
                          <a:solidFill>
                            <a:schemeClr val="bg1"/>
                          </a:solidFill>
                          <a:latin typeface="+mn-lt"/>
                          <a:ea typeface="+mn-ea"/>
                          <a:cs typeface="+mn-cs"/>
                        </a:rPr>
                        <a:t>kN/m / rib</a:t>
                      </a:r>
                      <a:endParaRPr kumimoji="0" lang="en-US" sz="1500" b="1"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99FF"/>
                    </a:solidFill>
                  </a:tcPr>
                </a:tc>
                <a:tc>
                  <a:txBody>
                    <a:bodyPr/>
                    <a:lstStyle/>
                    <a:p>
                      <a:pPr marL="0" marR="0" lvl="0" indent="0" algn="ctr" defTabSz="914400" rtl="0" eaLnBrk="1" fontAlgn="base" latinLnBrk="0" hangingPunct="1">
                        <a:lnSpc>
                          <a:spcPct val="150000"/>
                        </a:lnSpc>
                        <a:spcBef>
                          <a:spcPts val="600"/>
                        </a:spcBef>
                        <a:spcAft>
                          <a:spcPct val="0"/>
                        </a:spcAft>
                        <a:buClrTx/>
                        <a:buSzTx/>
                        <a:buFontTx/>
                        <a:buNone/>
                        <a:tabLst/>
                      </a:pPr>
                      <a:r>
                        <a:rPr kumimoji="0" lang="en-US" sz="1500" b="1" i="0" u="none" strike="noStrike" cap="none" normalizeH="0" baseline="0" dirty="0" smtClean="0">
                          <a:ln>
                            <a:noFill/>
                          </a:ln>
                          <a:solidFill>
                            <a:schemeClr val="bg1"/>
                          </a:solidFill>
                          <a:effectLst/>
                          <a:latin typeface="Times New Roman" pitchFamily="18" charset="0"/>
                          <a:cs typeface="Times New Roman" pitchFamily="18" charset="0"/>
                        </a:rPr>
                        <a:t>4.50</a:t>
                      </a:r>
                      <a:endParaRPr kumimoji="0" lang="en-US" sz="1500" b="0" i="0" u="none" strike="noStrike" cap="none" normalizeH="0" baseline="0" dirty="0" smtClean="0">
                        <a:ln>
                          <a:noFill/>
                        </a:ln>
                        <a:solidFill>
                          <a:schemeClr val="bg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99FF"/>
                    </a:solidFill>
                  </a:tcPr>
                </a:tc>
                <a:tc gridSpan="3">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bg1"/>
                          </a:solidFill>
                          <a:effectLst/>
                          <a:latin typeface="Times New Roman" pitchFamily="18" charset="0"/>
                          <a:cs typeface="Times New Roman" pitchFamily="18" charset="0"/>
                        </a:rPr>
                        <a:t> </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en-US"/>
                    </a:p>
                  </a:txBody>
                  <a:tcPr/>
                </a:tc>
                <a:tc hMerge="1">
                  <a:txBody>
                    <a:bodyPr/>
                    <a:lstStyle/>
                    <a:p>
                      <a:endParaRPr lang="en-US"/>
                    </a:p>
                  </a:txBody>
                  <a:tcPr/>
                </a:tc>
              </a:tr>
            </a:tbl>
          </a:graphicData>
        </a:graphic>
      </p:graphicFrame>
      <p:sp>
        <p:nvSpPr>
          <p:cNvPr id="11" name="Text Box 6"/>
          <p:cNvSpPr txBox="1">
            <a:spLocks noChangeArrowheads="1"/>
          </p:cNvSpPr>
          <p:nvPr/>
        </p:nvSpPr>
        <p:spPr bwMode="auto">
          <a:xfrm>
            <a:off x="609600" y="5445224"/>
            <a:ext cx="8181256" cy="1169551"/>
          </a:xfrm>
          <a:prstGeom prst="rect">
            <a:avLst/>
          </a:prstGeom>
          <a:noFill/>
          <a:ln w="19050" algn="ctr">
            <a:noFill/>
            <a:miter lim="800000"/>
            <a:headEnd/>
            <a:tailEnd/>
          </a:ln>
        </p:spPr>
        <p:txBody>
          <a:bodyPr wrap="square">
            <a:spAutoFit/>
          </a:bodyPr>
          <a:lstStyle/>
          <a:p>
            <a:pPr algn="l"/>
            <a:r>
              <a:rPr lang="en-US" sz="1400" b="1" dirty="0">
                <a:solidFill>
                  <a:schemeClr val="bg1"/>
                </a:solidFill>
              </a:rPr>
              <a:t>Live load = 5 * </a:t>
            </a:r>
            <a:r>
              <a:rPr lang="en-US" sz="1400" b="1" dirty="0" smtClean="0">
                <a:solidFill>
                  <a:schemeClr val="bg1"/>
                </a:solidFill>
              </a:rPr>
              <a:t>0.52 </a:t>
            </a:r>
            <a:r>
              <a:rPr lang="en-US" sz="1400" b="1" u="sng" dirty="0">
                <a:solidFill>
                  <a:schemeClr val="bg1"/>
                </a:solidFill>
              </a:rPr>
              <a:t>= </a:t>
            </a:r>
            <a:r>
              <a:rPr lang="en-US" sz="1400" b="1" u="sng" dirty="0" smtClean="0">
                <a:solidFill>
                  <a:schemeClr val="bg1"/>
                </a:solidFill>
              </a:rPr>
              <a:t>2.6 KN/m/rib </a:t>
            </a:r>
            <a:endParaRPr lang="en-US" sz="1400" b="1" u="sng" dirty="0">
              <a:solidFill>
                <a:schemeClr val="bg1"/>
              </a:solidFill>
            </a:endParaRPr>
          </a:p>
          <a:p>
            <a:pPr algn="l"/>
            <a:endParaRPr lang="ar-JO" sz="1400" b="1" dirty="0" smtClean="0">
              <a:solidFill>
                <a:schemeClr val="bg1"/>
              </a:solidFill>
            </a:endParaRPr>
          </a:p>
          <a:p>
            <a:pPr algn="l"/>
            <a:r>
              <a:rPr lang="en-US" sz="1400" b="1" dirty="0" smtClean="0">
                <a:solidFill>
                  <a:schemeClr val="bg1"/>
                </a:solidFill>
              </a:rPr>
              <a:t>*** Factored </a:t>
            </a:r>
            <a:r>
              <a:rPr lang="en-US" sz="1400" b="1" dirty="0">
                <a:solidFill>
                  <a:schemeClr val="bg1"/>
                </a:solidFill>
              </a:rPr>
              <a:t>dead Load = </a:t>
            </a:r>
            <a:r>
              <a:rPr lang="en-US" sz="1400" b="1" dirty="0" smtClean="0">
                <a:solidFill>
                  <a:schemeClr val="bg1"/>
                </a:solidFill>
              </a:rPr>
              <a:t>1.2* 4.50 </a:t>
            </a:r>
            <a:r>
              <a:rPr lang="en-US" sz="1400" b="1" dirty="0">
                <a:solidFill>
                  <a:schemeClr val="bg1"/>
                </a:solidFill>
              </a:rPr>
              <a:t>= </a:t>
            </a:r>
            <a:r>
              <a:rPr lang="en-US" sz="1400" b="1" u="sng" dirty="0" smtClean="0">
                <a:solidFill>
                  <a:schemeClr val="bg1"/>
                </a:solidFill>
              </a:rPr>
              <a:t>5.4 KN/m/rib</a:t>
            </a:r>
          </a:p>
          <a:p>
            <a:pPr algn="l"/>
            <a:endParaRPr lang="en-US" sz="1400" b="1" u="sng" dirty="0">
              <a:solidFill>
                <a:schemeClr val="bg1"/>
              </a:solidFill>
            </a:endParaRPr>
          </a:p>
          <a:p>
            <a:pPr algn="l"/>
            <a:r>
              <a:rPr lang="en-US" sz="1400" b="1" dirty="0" smtClean="0">
                <a:solidFill>
                  <a:schemeClr val="bg1"/>
                </a:solidFill>
              </a:rPr>
              <a:t>*** Factored </a:t>
            </a:r>
            <a:r>
              <a:rPr lang="en-US" sz="1400" b="1" dirty="0">
                <a:solidFill>
                  <a:schemeClr val="bg1"/>
                </a:solidFill>
              </a:rPr>
              <a:t>live Load   = 1.6 * </a:t>
            </a:r>
            <a:r>
              <a:rPr lang="en-US" sz="1400" b="1" dirty="0" smtClean="0">
                <a:solidFill>
                  <a:schemeClr val="bg1"/>
                </a:solidFill>
              </a:rPr>
              <a:t>2.6 </a:t>
            </a:r>
            <a:r>
              <a:rPr lang="en-US" sz="1400" b="1" dirty="0">
                <a:solidFill>
                  <a:schemeClr val="bg1"/>
                </a:solidFill>
              </a:rPr>
              <a:t>= </a:t>
            </a:r>
            <a:r>
              <a:rPr lang="en-US" sz="1400" b="1" u="sng" dirty="0" smtClean="0">
                <a:solidFill>
                  <a:schemeClr val="bg1"/>
                </a:solidFill>
              </a:rPr>
              <a:t>4.16 KN/m/rib</a:t>
            </a:r>
            <a:endParaRPr lang="en-US" sz="1400" b="1" u="sng" dirty="0">
              <a:solidFill>
                <a:schemeClr val="bg1"/>
              </a:solidFill>
            </a:endParaRPr>
          </a:p>
        </p:txBody>
      </p:sp>
      <p:pic>
        <p:nvPicPr>
          <p:cNvPr id="13" name="Picture 8" descr="ppi3"/>
          <p:cNvPicPr>
            <a:picLocks noChangeAspect="1" noChangeArrowheads="1" noCrop="1"/>
          </p:cNvPicPr>
          <p:nvPr/>
        </p:nvPicPr>
        <p:blipFill>
          <a:blip r:embed="rId2" cstate="print"/>
          <a:srcRect/>
          <a:stretch>
            <a:fillRect/>
          </a:stretch>
        </p:blipFill>
        <p:spPr bwMode="auto">
          <a:xfrm rot="5400000">
            <a:off x="-2438402" y="3810001"/>
            <a:ext cx="5486401" cy="609601"/>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sp>
        <p:nvSpPr>
          <p:cNvPr id="11" name="Rectangle 11"/>
          <p:cNvSpPr>
            <a:spLocks noChangeArrowheads="1"/>
          </p:cNvSpPr>
          <p:nvPr/>
        </p:nvSpPr>
        <p:spPr bwMode="auto">
          <a:xfrm>
            <a:off x="1119220" y="2208580"/>
            <a:ext cx="6985000" cy="830997"/>
          </a:xfrm>
          <a:prstGeom prst="rect">
            <a:avLst/>
          </a:prstGeom>
          <a:noFill/>
          <a:ln w="9525">
            <a:noFill/>
            <a:miter lim="800000"/>
            <a:headEnd/>
            <a:tailEnd/>
          </a:ln>
        </p:spPr>
        <p:txBody>
          <a:bodyPr anchor="ctr">
            <a:spAutoFit/>
          </a:bodyPr>
          <a:lstStyle/>
          <a:p>
            <a:pPr indent="539750" algn="l">
              <a:tabLst>
                <a:tab pos="1371600" algn="l"/>
                <a:tab pos="1876425" algn="l"/>
              </a:tabLst>
            </a:pPr>
            <a:r>
              <a:rPr lang="en-US" sz="1600" b="1" dirty="0" smtClean="0">
                <a:solidFill>
                  <a:schemeClr val="bg1"/>
                </a:solidFill>
                <a:latin typeface="Times New Roman" pitchFamily="18" charset="0"/>
                <a:cs typeface="Akhbar MT" pitchFamily="2" charset="-78"/>
              </a:rPr>
              <a:t>D.L=4.58KN/m</a:t>
            </a:r>
            <a:r>
              <a:rPr lang="en-US" sz="1600" b="1" baseline="30000" dirty="0" smtClean="0">
                <a:solidFill>
                  <a:schemeClr val="bg1"/>
                </a:solidFill>
                <a:latin typeface="Times New Roman" pitchFamily="18" charset="0"/>
                <a:cs typeface="Akhbar MT" pitchFamily="2" charset="-78"/>
              </a:rPr>
              <a:t>2</a:t>
            </a:r>
            <a:r>
              <a:rPr lang="en-US" sz="1600" b="1" dirty="0" smtClean="0">
                <a:solidFill>
                  <a:schemeClr val="bg1"/>
                </a:solidFill>
                <a:latin typeface="Times New Roman" pitchFamily="18" charset="0"/>
                <a:cs typeface="Akhbar MT" pitchFamily="2" charset="-78"/>
              </a:rPr>
              <a:t>         L.L=5 KN/m</a:t>
            </a:r>
            <a:r>
              <a:rPr lang="en-US" sz="1600" b="1" baseline="30000" dirty="0" smtClean="0">
                <a:solidFill>
                  <a:schemeClr val="bg1"/>
                </a:solidFill>
                <a:latin typeface="Times New Roman" pitchFamily="18" charset="0"/>
                <a:cs typeface="Akhbar MT" pitchFamily="2" charset="-78"/>
              </a:rPr>
              <a:t>2</a:t>
            </a:r>
          </a:p>
          <a:p>
            <a:pPr indent="539750" algn="l">
              <a:tabLst>
                <a:tab pos="1371600" algn="l"/>
                <a:tab pos="1876425" algn="l"/>
              </a:tabLst>
            </a:pPr>
            <a:endParaRPr lang="en-US" sz="1600" b="1" dirty="0" smtClean="0">
              <a:solidFill>
                <a:schemeClr val="bg1"/>
              </a:solidFill>
              <a:latin typeface="Times New Roman" pitchFamily="18" charset="0"/>
              <a:cs typeface="Akhbar MT" pitchFamily="2" charset="-78"/>
            </a:endParaRPr>
          </a:p>
          <a:p>
            <a:pPr indent="539750" algn="l">
              <a:tabLst>
                <a:tab pos="1371600" algn="l"/>
                <a:tab pos="1876425" algn="l"/>
              </a:tabLst>
            </a:pPr>
            <a:r>
              <a:rPr lang="en-US" sz="1600" b="1" dirty="0" smtClean="0">
                <a:solidFill>
                  <a:schemeClr val="bg1"/>
                </a:solidFill>
                <a:latin typeface="Times New Roman" pitchFamily="18" charset="0"/>
                <a:cs typeface="Akhbar MT" pitchFamily="2" charset="-78"/>
              </a:rPr>
              <a:t>Wu </a:t>
            </a:r>
            <a:r>
              <a:rPr lang="en-US" sz="1600" b="1" dirty="0">
                <a:solidFill>
                  <a:schemeClr val="bg1"/>
                </a:solidFill>
                <a:latin typeface="Times New Roman" pitchFamily="18" charset="0"/>
                <a:cs typeface="Akhbar MT" pitchFamily="2" charset="-78"/>
              </a:rPr>
              <a:t>= (</a:t>
            </a:r>
            <a:r>
              <a:rPr lang="en-US" sz="1600" b="1" dirty="0" smtClean="0">
                <a:solidFill>
                  <a:schemeClr val="bg1"/>
                </a:solidFill>
                <a:latin typeface="Times New Roman" pitchFamily="18" charset="0"/>
                <a:cs typeface="Akhbar MT" pitchFamily="2" charset="-78"/>
              </a:rPr>
              <a:t>1.2*4.58+1.6*5</a:t>
            </a:r>
            <a:r>
              <a:rPr lang="en-US" sz="1600" b="1" dirty="0">
                <a:solidFill>
                  <a:schemeClr val="bg1"/>
                </a:solidFill>
                <a:latin typeface="Times New Roman" pitchFamily="18" charset="0"/>
                <a:cs typeface="Akhbar MT" pitchFamily="2" charset="-78"/>
              </a:rPr>
              <a:t>) = </a:t>
            </a:r>
            <a:r>
              <a:rPr lang="en-US" sz="1600" b="1" u="sng" dirty="0" smtClean="0">
                <a:solidFill>
                  <a:schemeClr val="bg1"/>
                </a:solidFill>
                <a:latin typeface="Times New Roman" pitchFamily="18" charset="0"/>
                <a:cs typeface="Akhbar MT" pitchFamily="2" charset="-78"/>
              </a:rPr>
              <a:t>13.5 </a:t>
            </a:r>
            <a:r>
              <a:rPr lang="en-US" sz="1600" b="1" u="sng" dirty="0">
                <a:solidFill>
                  <a:schemeClr val="bg1"/>
                </a:solidFill>
                <a:latin typeface="Times New Roman" pitchFamily="18" charset="0"/>
                <a:cs typeface="Akhbar MT" pitchFamily="2" charset="-78"/>
              </a:rPr>
              <a:t>KN/m</a:t>
            </a:r>
            <a:r>
              <a:rPr lang="en-US" sz="1600" b="1" u="sng" baseline="30000" dirty="0">
                <a:solidFill>
                  <a:schemeClr val="bg1"/>
                </a:solidFill>
                <a:latin typeface="Times New Roman" pitchFamily="18" charset="0"/>
                <a:cs typeface="Akhbar MT" pitchFamily="2" charset="-78"/>
              </a:rPr>
              <a:t>2</a:t>
            </a:r>
            <a:r>
              <a:rPr lang="en-US" sz="1600" b="1" dirty="0" smtClean="0">
                <a:solidFill>
                  <a:schemeClr val="bg1"/>
                </a:solidFill>
                <a:latin typeface="Times New Roman" pitchFamily="18" charset="0"/>
                <a:cs typeface="Akhbar MT" pitchFamily="2" charset="-78"/>
              </a:rPr>
              <a:t>.</a:t>
            </a:r>
            <a:endParaRPr lang="en-US" sz="1600" b="1" dirty="0">
              <a:solidFill>
                <a:schemeClr val="bg1"/>
              </a:solidFill>
              <a:latin typeface="Times New Roman" pitchFamily="18" charset="0"/>
              <a:cs typeface="Akhbar MT" pitchFamily="2" charset="-78"/>
            </a:endParaRPr>
          </a:p>
        </p:txBody>
      </p:sp>
      <p:graphicFrame>
        <p:nvGraphicFramePr>
          <p:cNvPr id="12" name="Object 18"/>
          <p:cNvGraphicFramePr>
            <a:graphicFrameLocks noChangeAspect="1"/>
          </p:cNvGraphicFramePr>
          <p:nvPr/>
        </p:nvGraphicFramePr>
        <p:xfrm>
          <a:off x="1381125" y="4214813"/>
          <a:ext cx="4167188" cy="857250"/>
        </p:xfrm>
        <a:graphic>
          <a:graphicData uri="http://schemas.openxmlformats.org/presentationml/2006/ole">
            <p:oleObj spid="_x0000_s78850" name="Equation" r:id="rId3" imgW="2222280" imgH="419040" progId="Equation.DSMT4">
              <p:embed/>
            </p:oleObj>
          </a:graphicData>
        </a:graphic>
      </p:graphicFrame>
      <p:sp>
        <p:nvSpPr>
          <p:cNvPr id="13" name="Rectangle 32"/>
          <p:cNvSpPr>
            <a:spLocks noChangeArrowheads="1"/>
          </p:cNvSpPr>
          <p:nvPr/>
        </p:nvSpPr>
        <p:spPr bwMode="auto">
          <a:xfrm>
            <a:off x="1619672" y="5013176"/>
            <a:ext cx="6624736" cy="1015663"/>
          </a:xfrm>
          <a:prstGeom prst="rect">
            <a:avLst/>
          </a:prstGeom>
          <a:noFill/>
          <a:ln w="9525">
            <a:noFill/>
            <a:miter lim="800000"/>
            <a:headEnd/>
            <a:tailEnd/>
          </a:ln>
        </p:spPr>
        <p:txBody>
          <a:bodyPr wrap="square" anchor="ctr">
            <a:spAutoFit/>
          </a:bodyPr>
          <a:lstStyle/>
          <a:p>
            <a:pPr algn="justLow" rtl="0"/>
            <a:r>
              <a:rPr lang="en-US" sz="2000" b="1" dirty="0" smtClean="0">
                <a:solidFill>
                  <a:schemeClr val="bg1"/>
                </a:solidFill>
                <a:latin typeface="Times New Roman" pitchFamily="18" charset="0"/>
                <a:cs typeface="Akhbar MT" pitchFamily="2" charset="-78"/>
              </a:rPr>
              <a:t>No reinforcement is needed </a:t>
            </a:r>
          </a:p>
          <a:p>
            <a:pPr algn="justLow" rtl="0"/>
            <a:r>
              <a:rPr lang="en-US" sz="2000" b="1" dirty="0" smtClean="0">
                <a:solidFill>
                  <a:schemeClr val="bg1"/>
                </a:solidFill>
                <a:latin typeface="Times New Roman" pitchFamily="18" charset="0"/>
                <a:cs typeface="Akhbar MT" pitchFamily="2" charset="-78"/>
              </a:rPr>
              <a:t>For </a:t>
            </a:r>
            <a:r>
              <a:rPr lang="en-US" sz="2000" b="1" dirty="0">
                <a:solidFill>
                  <a:schemeClr val="bg1"/>
                </a:solidFill>
                <a:latin typeface="Times New Roman" pitchFamily="18" charset="0"/>
                <a:cs typeface="Akhbar MT" pitchFamily="2" charset="-78"/>
              </a:rPr>
              <a:t>the shrinkage and temperature </a:t>
            </a:r>
            <a:endParaRPr lang="en-US" sz="2000" b="1" dirty="0" smtClean="0">
              <a:solidFill>
                <a:schemeClr val="bg1"/>
              </a:solidFill>
              <a:latin typeface="Times New Roman" pitchFamily="18" charset="0"/>
              <a:cs typeface="Akhbar MT" pitchFamily="2" charset="-78"/>
            </a:endParaRPr>
          </a:p>
          <a:p>
            <a:pPr algn="justLow" rtl="0"/>
            <a:endParaRPr lang="en-US" sz="2000" b="1" dirty="0">
              <a:solidFill>
                <a:schemeClr val="bg1"/>
              </a:solidFill>
              <a:latin typeface="Times New Roman" pitchFamily="18" charset="0"/>
              <a:cs typeface="Akhbar MT" pitchFamily="2" charset="-78"/>
            </a:endParaRPr>
          </a:p>
        </p:txBody>
      </p:sp>
      <p:graphicFrame>
        <p:nvGraphicFramePr>
          <p:cNvPr id="16" name="Object 12"/>
          <p:cNvGraphicFramePr>
            <a:graphicFrameLocks noChangeAspect="1"/>
          </p:cNvGraphicFramePr>
          <p:nvPr/>
        </p:nvGraphicFramePr>
        <p:xfrm>
          <a:off x="1327150" y="3068638"/>
          <a:ext cx="3611563" cy="857250"/>
        </p:xfrm>
        <a:graphic>
          <a:graphicData uri="http://schemas.openxmlformats.org/presentationml/2006/ole">
            <p:oleObj spid="_x0000_s78852" name="Equation" r:id="rId4" imgW="1777680" imgH="419040" progId="Equation.DSMT4">
              <p:embed/>
            </p:oleObj>
          </a:graphicData>
        </a:graphic>
      </p:graphicFrame>
      <p:pic>
        <p:nvPicPr>
          <p:cNvPr id="17" name="صورة 16" descr="C:\WINDOWS\TEMP\msohtmlclip1\01\clip_image001.jpg"/>
          <p:cNvPicPr/>
          <p:nvPr/>
        </p:nvPicPr>
        <p:blipFill>
          <a:blip r:embed="rId5" cstate="print"/>
          <a:srcRect t="19685" b="16167"/>
          <a:stretch>
            <a:fillRect/>
          </a:stretch>
        </p:blipFill>
        <p:spPr bwMode="auto">
          <a:xfrm>
            <a:off x="5334000" y="2362201"/>
            <a:ext cx="3657600" cy="1905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 name="مربع نص 17"/>
          <p:cNvSpPr txBox="1"/>
          <p:nvPr/>
        </p:nvSpPr>
        <p:spPr>
          <a:xfrm>
            <a:off x="1219200" y="5715001"/>
            <a:ext cx="6629400" cy="954107"/>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l"/>
            <a:r>
              <a:rPr lang="en-US" sz="2800" b="1" dirty="0" smtClean="0">
                <a:solidFill>
                  <a:schemeClr val="bg1"/>
                </a:solidFill>
                <a:latin typeface="Times New Roman" pitchFamily="18" charset="0"/>
                <a:cs typeface="Akhbar MT" pitchFamily="2" charset="-78"/>
              </a:rPr>
              <a:t>Use </a:t>
            </a:r>
            <a:r>
              <a:rPr lang="en-US" sz="2800" b="1" u="sng" dirty="0" smtClean="0">
                <a:solidFill>
                  <a:schemeClr val="bg1"/>
                </a:solidFill>
                <a:latin typeface="Times New Roman" pitchFamily="18" charset="0"/>
                <a:cs typeface="Akhbar MT" pitchFamily="2" charset="-78"/>
              </a:rPr>
              <a:t>1</a:t>
            </a:r>
            <a:r>
              <a:rPr lang="en-US" sz="2800" b="1" u="sng" dirty="0" smtClean="0">
                <a:solidFill>
                  <a:schemeClr val="bg1"/>
                </a:solidFill>
                <a:latin typeface="Times New Roman" pitchFamily="18" charset="0"/>
              </a:rPr>
              <a:t>Ф</a:t>
            </a:r>
            <a:r>
              <a:rPr lang="en-US" sz="2800" b="1" u="sng" dirty="0" smtClean="0">
                <a:solidFill>
                  <a:schemeClr val="bg1"/>
                </a:solidFill>
                <a:latin typeface="Times New Roman" pitchFamily="18" charset="0"/>
                <a:cs typeface="Akhbar MT" pitchFamily="2" charset="-78"/>
              </a:rPr>
              <a:t>8/20 cm  C/C in both directions.</a:t>
            </a:r>
          </a:p>
          <a:p>
            <a:pPr algn="l"/>
            <a:endParaRPr lang="en-US" sz="2800" b="1" dirty="0">
              <a:solidFill>
                <a:schemeClr val="bg1"/>
              </a:solidFill>
              <a:latin typeface="Arial" pitchFamily="34" charset="0"/>
            </a:endParaRPr>
          </a:p>
        </p:txBody>
      </p:sp>
      <p:sp>
        <p:nvSpPr>
          <p:cNvPr id="19" name="مربع نص 18"/>
          <p:cNvSpPr txBox="1"/>
          <p:nvPr/>
        </p:nvSpPr>
        <p:spPr>
          <a:xfrm>
            <a:off x="3124200" y="1447800"/>
            <a:ext cx="2819400" cy="461665"/>
          </a:xfrm>
          <a:prstGeom prst="rect">
            <a:avLst/>
          </a:prstGeom>
          <a:noFill/>
        </p:spPr>
        <p:style>
          <a:lnRef idx="2">
            <a:schemeClr val="accent3"/>
          </a:lnRef>
          <a:fillRef idx="1">
            <a:schemeClr val="lt1"/>
          </a:fillRef>
          <a:effectRef idx="0">
            <a:schemeClr val="accent3"/>
          </a:effectRef>
          <a:fontRef idx="minor">
            <a:schemeClr val="dk1"/>
          </a:fontRef>
        </p:style>
        <p:txBody>
          <a:bodyPr wrap="square" rtlCol="1">
            <a:spAutoFit/>
          </a:bodyPr>
          <a:lstStyle/>
          <a:p>
            <a:pPr algn="l"/>
            <a:r>
              <a:rPr lang="en-US" sz="2400" b="1" u="sng" dirty="0" smtClean="0">
                <a:solidFill>
                  <a:schemeClr val="bg1"/>
                </a:solidFill>
                <a:effectLst>
                  <a:glow rad="139700">
                    <a:schemeClr val="accent2">
                      <a:satMod val="175000"/>
                      <a:alpha val="40000"/>
                    </a:schemeClr>
                  </a:glow>
                  <a:outerShdw blurRad="38100" dist="38100" dir="2700000" algn="tl">
                    <a:srgbClr val="000000">
                      <a:alpha val="43137"/>
                    </a:srgbClr>
                  </a:outerShdw>
                </a:effectLst>
              </a:rPr>
              <a:t>Design of topping</a:t>
            </a:r>
            <a:endParaRPr lang="ar-SA" sz="2400" b="1" u="sng" dirty="0">
              <a:solidFill>
                <a:schemeClr val="bg1"/>
              </a:solidFill>
              <a:effectLst>
                <a:glow rad="139700">
                  <a:schemeClr val="accent2">
                    <a:satMod val="175000"/>
                    <a:alpha val="40000"/>
                  </a:schemeClr>
                </a:glow>
                <a:outerShdw blurRad="38100" dist="38100" dir="2700000" algn="tl">
                  <a:srgbClr val="000000">
                    <a:alpha val="43137"/>
                  </a:srgbClr>
                </a:outerShdw>
              </a:effectLst>
            </a:endParaRPr>
          </a:p>
        </p:txBody>
      </p:sp>
      <p:pic>
        <p:nvPicPr>
          <p:cNvPr id="20" name="Picture 8" descr="ppi3"/>
          <p:cNvPicPr>
            <a:picLocks noChangeAspect="1" noChangeArrowheads="1" noCrop="1"/>
          </p:cNvPicPr>
          <p:nvPr/>
        </p:nvPicPr>
        <p:blipFill>
          <a:blip r:embed="rId6" cstate="print"/>
          <a:srcRect/>
          <a:stretch>
            <a:fillRect/>
          </a:stretch>
        </p:blipFill>
        <p:spPr bwMode="auto">
          <a:xfrm rot="5400000">
            <a:off x="-2438402" y="3810001"/>
            <a:ext cx="5486401" cy="609601"/>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sp>
        <p:nvSpPr>
          <p:cNvPr id="9" name="Rectangle 15"/>
          <p:cNvSpPr>
            <a:spLocks noChangeArrowheads="1"/>
          </p:cNvSpPr>
          <p:nvPr/>
        </p:nvSpPr>
        <p:spPr bwMode="auto">
          <a:xfrm>
            <a:off x="1524000" y="1524000"/>
            <a:ext cx="6038448" cy="461665"/>
          </a:xfrm>
          <a:prstGeom prst="rect">
            <a:avLst/>
          </a:prstGeom>
          <a:noFill/>
          <a:ln w="19050" algn="ctr">
            <a:noFill/>
            <a:miter lim="800000"/>
            <a:headEnd/>
            <a:tailEnd/>
          </a:ln>
          <a:effectLst/>
        </p:spPr>
        <p:txBody>
          <a:bodyPr wrap="square">
            <a:spAutoFit/>
          </a:bodyPr>
          <a:lstStyle/>
          <a:p>
            <a:pPr>
              <a:defRPr/>
            </a:pPr>
            <a:r>
              <a:rPr lang="en-US" sz="2400" b="1" i="1" u="sng" dirty="0">
                <a:ln w="11430"/>
                <a:solidFill>
                  <a:schemeClr val="bg1"/>
                </a:solidFill>
                <a:effectLst>
                  <a:outerShdw blurRad="50800" dist="39000" dir="5460000" algn="tl">
                    <a:srgbClr val="000000">
                      <a:alpha val="38000"/>
                    </a:srgbClr>
                  </a:outerShdw>
                </a:effectLst>
              </a:rPr>
              <a:t>Design of Rib ( </a:t>
            </a:r>
            <a:r>
              <a:rPr lang="en-US" sz="2400" b="1" i="1" u="sng" dirty="0" smtClean="0">
                <a:ln w="11430"/>
                <a:solidFill>
                  <a:schemeClr val="bg1"/>
                </a:solidFill>
                <a:effectLst>
                  <a:outerShdw blurRad="50800" dist="39000" dir="5460000" algn="tl">
                    <a:srgbClr val="000000">
                      <a:alpha val="38000"/>
                    </a:srgbClr>
                  </a:outerShdw>
                </a:effectLst>
              </a:rPr>
              <a:t>9)  in one ribbed slab</a:t>
            </a:r>
            <a:endParaRPr lang="en-US" sz="2400" b="1" i="1" u="sng" dirty="0">
              <a:ln w="11430"/>
              <a:solidFill>
                <a:schemeClr val="bg1"/>
              </a:solidFill>
              <a:effectLst>
                <a:outerShdw blurRad="50800" dist="39000" dir="5460000" algn="tl">
                  <a:srgbClr val="000000">
                    <a:alpha val="38000"/>
                  </a:srgbClr>
                </a:outerShdw>
              </a:effectLst>
            </a:endParaRPr>
          </a:p>
        </p:txBody>
      </p:sp>
      <p:sp>
        <p:nvSpPr>
          <p:cNvPr id="10"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457200" algn="l"/>
              </a:tabLst>
            </a:pP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3" name="Picture 3" descr="SHABAN-Model"/>
          <p:cNvPicPr>
            <a:picLocks noChangeAspect="1" noChangeArrowheads="1"/>
          </p:cNvPicPr>
          <p:nvPr/>
        </p:nvPicPr>
        <p:blipFill>
          <a:blip r:embed="rId2" cstate="print"/>
          <a:srcRect/>
          <a:stretch>
            <a:fillRect/>
          </a:stretch>
        </p:blipFill>
        <p:spPr bwMode="auto">
          <a:xfrm>
            <a:off x="1600200" y="2133600"/>
            <a:ext cx="6192688" cy="43204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Picture 8" descr="ppi3"/>
          <p:cNvPicPr>
            <a:picLocks noChangeAspect="1" noChangeArrowheads="1" noCrop="1"/>
          </p:cNvPicPr>
          <p:nvPr/>
        </p:nvPicPr>
        <p:blipFill>
          <a:blip r:embed="rId3" cstate="print"/>
          <a:srcRect/>
          <a:stretch>
            <a:fillRect/>
          </a:stretch>
        </p:blipFill>
        <p:spPr bwMode="auto">
          <a:xfrm rot="5400000">
            <a:off x="-2438402" y="3810001"/>
            <a:ext cx="5486401" cy="609601"/>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pic>
        <p:nvPicPr>
          <p:cNvPr id="10" name="Picture 329"/>
          <p:cNvPicPr>
            <a:picLocks noChangeAspect="1" noChangeArrowheads="1"/>
          </p:cNvPicPr>
          <p:nvPr/>
        </p:nvPicPr>
        <p:blipFill>
          <a:blip r:embed="rId2" cstate="print"/>
          <a:srcRect/>
          <a:stretch>
            <a:fillRect/>
          </a:stretch>
        </p:blipFill>
        <p:spPr bwMode="auto">
          <a:xfrm>
            <a:off x="1143000" y="2057400"/>
            <a:ext cx="6743700" cy="22322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330"/>
          <p:cNvPicPr>
            <a:picLocks noChangeAspect="1" noChangeArrowheads="1"/>
          </p:cNvPicPr>
          <p:nvPr/>
        </p:nvPicPr>
        <p:blipFill>
          <a:blip r:embed="rId3" cstate="print"/>
          <a:srcRect/>
          <a:stretch>
            <a:fillRect/>
          </a:stretch>
        </p:blipFill>
        <p:spPr bwMode="auto">
          <a:xfrm>
            <a:off x="1143000" y="4343400"/>
            <a:ext cx="6734175" cy="22322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Rectangle 15"/>
          <p:cNvSpPr>
            <a:spLocks noChangeArrowheads="1"/>
          </p:cNvSpPr>
          <p:nvPr/>
        </p:nvSpPr>
        <p:spPr bwMode="auto">
          <a:xfrm>
            <a:off x="1524000" y="1524000"/>
            <a:ext cx="6038448" cy="461665"/>
          </a:xfrm>
          <a:prstGeom prst="rect">
            <a:avLst/>
          </a:prstGeom>
          <a:noFill/>
          <a:ln w="19050" algn="ctr">
            <a:noFill/>
            <a:miter lim="800000"/>
            <a:headEnd/>
            <a:tailEnd/>
          </a:ln>
          <a:effectLst/>
        </p:spPr>
        <p:txBody>
          <a:bodyPr wrap="square">
            <a:spAutoFit/>
          </a:bodyPr>
          <a:lstStyle/>
          <a:p>
            <a:pPr>
              <a:defRPr/>
            </a:pPr>
            <a:r>
              <a:rPr lang="en-US" sz="2400" b="1" i="1" u="sng" dirty="0">
                <a:ln w="11430"/>
                <a:solidFill>
                  <a:schemeClr val="bg1"/>
                </a:solidFill>
                <a:effectLst>
                  <a:outerShdw blurRad="50800" dist="39000" dir="5460000" algn="tl">
                    <a:srgbClr val="000000">
                      <a:alpha val="38000"/>
                    </a:srgbClr>
                  </a:outerShdw>
                </a:effectLst>
              </a:rPr>
              <a:t>Design of Rib ( </a:t>
            </a:r>
            <a:r>
              <a:rPr lang="en-US" sz="2400" b="1" i="1" u="sng" dirty="0" smtClean="0">
                <a:ln w="11430"/>
                <a:solidFill>
                  <a:schemeClr val="bg1"/>
                </a:solidFill>
                <a:effectLst>
                  <a:outerShdw blurRad="50800" dist="39000" dir="5460000" algn="tl">
                    <a:srgbClr val="000000">
                      <a:alpha val="38000"/>
                    </a:srgbClr>
                  </a:outerShdw>
                </a:effectLst>
              </a:rPr>
              <a:t>9)  in one ribbed slab</a:t>
            </a:r>
            <a:endParaRPr lang="en-US" sz="2400" b="1" i="1" u="sng" dirty="0">
              <a:ln w="11430"/>
              <a:solidFill>
                <a:schemeClr val="bg1"/>
              </a:solidFill>
              <a:effectLst>
                <a:outerShdw blurRad="50800" dist="39000" dir="5460000" algn="tl">
                  <a:srgbClr val="000000">
                    <a:alpha val="38000"/>
                  </a:srgbClr>
                </a:outerShdw>
              </a:effectLst>
            </a:endParaRPr>
          </a:p>
        </p:txBody>
      </p:sp>
      <p:pic>
        <p:nvPicPr>
          <p:cNvPr id="13" name="Picture 8" descr="ppi3"/>
          <p:cNvPicPr>
            <a:picLocks noChangeAspect="1" noChangeArrowheads="1" noCrop="1"/>
          </p:cNvPicPr>
          <p:nvPr/>
        </p:nvPicPr>
        <p:blipFill>
          <a:blip r:embed="rId4" cstate="print"/>
          <a:srcRect/>
          <a:stretch>
            <a:fillRect/>
          </a:stretch>
        </p:blipFill>
        <p:spPr bwMode="auto">
          <a:xfrm rot="5400000">
            <a:off x="-2438402" y="3810001"/>
            <a:ext cx="5486401" cy="609601"/>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sp>
        <p:nvSpPr>
          <p:cNvPr id="10" name="Text Box 4"/>
          <p:cNvSpPr txBox="1">
            <a:spLocks noChangeArrowheads="1"/>
          </p:cNvSpPr>
          <p:nvPr/>
        </p:nvSpPr>
        <p:spPr bwMode="auto">
          <a:xfrm>
            <a:off x="1143000" y="1981200"/>
            <a:ext cx="7416824" cy="8483541"/>
          </a:xfrm>
          <a:prstGeom prst="rect">
            <a:avLst/>
          </a:prstGeom>
          <a:noFill/>
          <a:ln w="9525" algn="ctr">
            <a:noFill/>
            <a:miter lim="800000"/>
            <a:headEnd/>
            <a:tailEnd/>
          </a:ln>
        </p:spPr>
        <p:txBody>
          <a:bodyPr wrap="square">
            <a:spAutoFit/>
          </a:bodyPr>
          <a:lstStyle/>
          <a:p>
            <a:pPr algn="l">
              <a:lnSpc>
                <a:spcPct val="150000"/>
              </a:lnSpc>
              <a:spcBef>
                <a:spcPct val="50000"/>
              </a:spcBef>
            </a:pPr>
            <a:r>
              <a:rPr lang="en-US" sz="2200" b="1" dirty="0" smtClean="0">
                <a:solidFill>
                  <a:schemeClr val="bg1"/>
                </a:solidFill>
                <a:effectLst>
                  <a:outerShdw blurRad="50800" dist="38100" dir="270000" algn="tl">
                    <a:srgbClr val="000000">
                      <a:alpha val="40000"/>
                    </a:srgbClr>
                  </a:outerShdw>
                </a:effectLst>
              </a:rPr>
              <a:t>Positive Moment (span 1) = 10.6 kN.m</a:t>
            </a:r>
            <a:endParaRPr lang="ar-JO" sz="2200" b="1" dirty="0" smtClean="0">
              <a:solidFill>
                <a:schemeClr val="bg1"/>
              </a:solidFill>
              <a:effectLst>
                <a:outerShdw blurRad="50800" dist="38100" dir="270000" algn="tl">
                  <a:srgbClr val="000000">
                    <a:alpha val="40000"/>
                  </a:srgbClr>
                </a:outerShdw>
              </a:effectLst>
            </a:endParaRPr>
          </a:p>
          <a:p>
            <a:pPr algn="l"/>
            <a:r>
              <a:rPr lang="en-US" sz="2400" dirty="0" smtClean="0">
                <a:solidFill>
                  <a:schemeClr val="bg1"/>
                </a:solidFill>
              </a:rPr>
              <a:t>   Select 2 Ф 12 mm. </a:t>
            </a:r>
          </a:p>
          <a:p>
            <a:pPr algn="l">
              <a:lnSpc>
                <a:spcPct val="150000"/>
              </a:lnSpc>
              <a:spcBef>
                <a:spcPct val="50000"/>
              </a:spcBef>
            </a:pPr>
            <a:r>
              <a:rPr lang="en-US" sz="2400" b="1" dirty="0" smtClean="0">
                <a:solidFill>
                  <a:schemeClr val="bg1"/>
                </a:solidFill>
                <a:effectLst>
                  <a:outerShdw blurRad="50800" dist="38100" dir="270000" algn="tl">
                    <a:srgbClr val="000000">
                      <a:alpha val="40000"/>
                    </a:srgbClr>
                  </a:outerShdw>
                </a:effectLst>
              </a:rPr>
              <a:t>Positive Moment (span 2) = 30.7 kN.m</a:t>
            </a:r>
            <a:endParaRPr lang="ar-JO" sz="2400" b="1" dirty="0" smtClean="0">
              <a:solidFill>
                <a:schemeClr val="bg1"/>
              </a:solidFill>
              <a:effectLst>
                <a:outerShdw blurRad="50800" dist="38100" dir="270000" algn="tl">
                  <a:srgbClr val="000000">
                    <a:alpha val="40000"/>
                  </a:srgbClr>
                </a:outerShdw>
              </a:effectLst>
            </a:endParaRPr>
          </a:p>
          <a:p>
            <a:pPr algn="l"/>
            <a:r>
              <a:rPr lang="en-US" sz="2800" dirty="0" smtClean="0">
                <a:solidFill>
                  <a:schemeClr val="bg1"/>
                </a:solidFill>
              </a:rPr>
              <a:t>  Select 2 Ф 14 mm . </a:t>
            </a:r>
            <a:r>
              <a:rPr lang="en-US" sz="2400" dirty="0" smtClean="0">
                <a:solidFill>
                  <a:schemeClr val="bg1"/>
                </a:solidFill>
              </a:rPr>
              <a:t> </a:t>
            </a:r>
          </a:p>
          <a:p>
            <a:pPr algn="l"/>
            <a:r>
              <a:rPr lang="en-US" sz="2400" dirty="0" smtClean="0">
                <a:solidFill>
                  <a:schemeClr val="bg1"/>
                </a:solidFill>
              </a:rPr>
              <a:t> </a:t>
            </a:r>
            <a:r>
              <a:rPr lang="en-US" sz="2200" b="1" dirty="0" smtClean="0">
                <a:solidFill>
                  <a:schemeClr val="bg1"/>
                </a:solidFill>
                <a:effectLst>
                  <a:outerShdw blurRad="50800" dist="38100" dir="270000" algn="tl">
                    <a:srgbClr val="000000">
                      <a:alpha val="40000"/>
                    </a:srgbClr>
                  </a:outerShdw>
                </a:effectLst>
              </a:rPr>
              <a:t>Maximum Negative Moment = 24.3 kN.m</a:t>
            </a:r>
          </a:p>
          <a:p>
            <a:pPr algn="l"/>
            <a:r>
              <a:rPr lang="en-US" sz="2400" dirty="0" smtClean="0">
                <a:solidFill>
                  <a:schemeClr val="bg1"/>
                </a:solidFill>
              </a:rPr>
              <a:t>  Select 2 Ф 14 mm</a:t>
            </a:r>
            <a:endParaRPr lang="ar-JO" sz="2000" b="1" dirty="0" smtClean="0">
              <a:solidFill>
                <a:schemeClr val="bg1"/>
              </a:solidFill>
              <a:effectLst>
                <a:outerShdw blurRad="50800" dist="38100" dir="270000" algn="tl">
                  <a:srgbClr val="000000">
                    <a:alpha val="40000"/>
                  </a:srgbClr>
                </a:outerShdw>
              </a:effectLst>
            </a:endParaRPr>
          </a:p>
          <a:p>
            <a:pPr algn="l">
              <a:lnSpc>
                <a:spcPct val="150000"/>
              </a:lnSpc>
              <a:spcBef>
                <a:spcPct val="50000"/>
              </a:spcBef>
            </a:pPr>
            <a:r>
              <a:rPr lang="en-US" sz="2200" b="1" dirty="0" smtClean="0">
                <a:solidFill>
                  <a:schemeClr val="bg1"/>
                </a:solidFill>
                <a:effectLst>
                  <a:outerShdw blurRad="50800" dist="38100" dir="270000" algn="tl">
                    <a:srgbClr val="000000">
                      <a:alpha val="40000"/>
                    </a:srgbClr>
                  </a:outerShdw>
                </a:effectLst>
              </a:rPr>
              <a:t>Maximum Shear = 32.9 kN</a:t>
            </a:r>
            <a:endParaRPr lang="ar-JO" sz="2200" b="1" dirty="0" smtClean="0">
              <a:solidFill>
                <a:schemeClr val="bg1"/>
              </a:solidFill>
              <a:effectLst>
                <a:outerShdw blurRad="50800" dist="38100" dir="270000" algn="tl">
                  <a:srgbClr val="000000">
                    <a:alpha val="40000"/>
                  </a:srgbClr>
                </a:outerShdw>
              </a:effectLst>
            </a:endParaRPr>
          </a:p>
          <a:p>
            <a:pPr algn="l"/>
            <a:r>
              <a:rPr lang="en-US" sz="2400" dirty="0" smtClean="0">
                <a:solidFill>
                  <a:schemeClr val="bg1"/>
                </a:solidFill>
              </a:rPr>
              <a:t>  Use 2 legs Ф 10 @ 15 cm.</a:t>
            </a:r>
          </a:p>
          <a:p>
            <a:pPr algn="l"/>
            <a:endParaRPr lang="en-US" sz="2400" b="1" dirty="0" smtClean="0">
              <a:solidFill>
                <a:schemeClr val="bg1"/>
              </a:solidFill>
              <a:effectLst>
                <a:outerShdw blurRad="50800" dist="38100" dir="270000" algn="tl">
                  <a:srgbClr val="000000">
                    <a:alpha val="40000"/>
                  </a:srgbClr>
                </a:outerShdw>
              </a:effectLst>
            </a:endParaRPr>
          </a:p>
          <a:p>
            <a:pPr algn="l"/>
            <a:endParaRPr lang="en-US" sz="2400" dirty="0" smtClean="0">
              <a:solidFill>
                <a:schemeClr val="bg1"/>
              </a:solidFill>
            </a:endParaRPr>
          </a:p>
          <a:p>
            <a:pPr algn="l"/>
            <a:r>
              <a:rPr lang="en-US" sz="2400" b="1" dirty="0" smtClean="0">
                <a:solidFill>
                  <a:schemeClr val="bg1"/>
                </a:solidFill>
              </a:rPr>
              <a:t> </a:t>
            </a:r>
            <a:endParaRPr lang="en-US" sz="2400" dirty="0" smtClean="0">
              <a:solidFill>
                <a:schemeClr val="bg1"/>
              </a:solidFill>
            </a:endParaRPr>
          </a:p>
          <a:p>
            <a:pPr algn="l">
              <a:lnSpc>
                <a:spcPct val="150000"/>
              </a:lnSpc>
              <a:spcBef>
                <a:spcPct val="50000"/>
              </a:spcBef>
            </a:pPr>
            <a:endParaRPr lang="ar-JO" sz="2200" dirty="0" smtClean="0">
              <a:solidFill>
                <a:schemeClr val="bg1"/>
              </a:solidFill>
            </a:endParaRPr>
          </a:p>
          <a:p>
            <a:pPr algn="l">
              <a:lnSpc>
                <a:spcPct val="150000"/>
              </a:lnSpc>
              <a:spcBef>
                <a:spcPct val="50000"/>
              </a:spcBef>
            </a:pPr>
            <a:endParaRPr lang="ar-JO" sz="2200" dirty="0" smtClean="0">
              <a:solidFill>
                <a:schemeClr val="bg1"/>
              </a:solidFill>
            </a:endParaRPr>
          </a:p>
          <a:p>
            <a:pPr algn="l">
              <a:lnSpc>
                <a:spcPct val="150000"/>
              </a:lnSpc>
              <a:spcBef>
                <a:spcPct val="50000"/>
              </a:spcBef>
            </a:pPr>
            <a:endParaRPr lang="ar-JO" sz="2200" dirty="0" smtClean="0">
              <a:solidFill>
                <a:schemeClr val="bg1"/>
              </a:solidFill>
            </a:endParaRPr>
          </a:p>
          <a:p>
            <a:pPr algn="l">
              <a:lnSpc>
                <a:spcPct val="150000"/>
              </a:lnSpc>
              <a:spcBef>
                <a:spcPct val="50000"/>
              </a:spcBef>
            </a:pPr>
            <a:endParaRPr lang="en-US" sz="2400" b="1" dirty="0" smtClean="0">
              <a:solidFill>
                <a:schemeClr val="bg1"/>
              </a:solidFill>
              <a:effectLst>
                <a:outerShdw blurRad="50800" dist="38100" dir="270000" algn="tl">
                  <a:srgbClr val="000000">
                    <a:alpha val="40000"/>
                  </a:srgbClr>
                </a:outerShdw>
              </a:effectLst>
            </a:endParaRPr>
          </a:p>
          <a:p>
            <a:pPr algn="l">
              <a:lnSpc>
                <a:spcPct val="150000"/>
              </a:lnSpc>
              <a:spcBef>
                <a:spcPct val="50000"/>
              </a:spcBef>
            </a:pPr>
            <a:endParaRPr lang="en-US" sz="2400" b="1" dirty="0">
              <a:solidFill>
                <a:schemeClr val="bg1"/>
              </a:solidFill>
            </a:endParaRPr>
          </a:p>
        </p:txBody>
      </p:sp>
      <p:sp>
        <p:nvSpPr>
          <p:cNvPr id="11" name="سهم إلى اليمين 10"/>
          <p:cNvSpPr/>
          <p:nvPr/>
        </p:nvSpPr>
        <p:spPr>
          <a:xfrm>
            <a:off x="762000" y="5410200"/>
            <a:ext cx="539552"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dirty="0"/>
          </a:p>
        </p:txBody>
      </p:sp>
      <p:sp>
        <p:nvSpPr>
          <p:cNvPr id="12" name="سهم إلى اليمين 11"/>
          <p:cNvSpPr/>
          <p:nvPr/>
        </p:nvSpPr>
        <p:spPr>
          <a:xfrm>
            <a:off x="762000" y="4419600"/>
            <a:ext cx="539552"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dirty="0"/>
          </a:p>
        </p:txBody>
      </p:sp>
      <p:sp>
        <p:nvSpPr>
          <p:cNvPr id="13" name="سهم إلى اليمين 12"/>
          <p:cNvSpPr/>
          <p:nvPr/>
        </p:nvSpPr>
        <p:spPr>
          <a:xfrm>
            <a:off x="838200" y="2514600"/>
            <a:ext cx="539552"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dirty="0"/>
          </a:p>
        </p:txBody>
      </p:sp>
      <p:sp>
        <p:nvSpPr>
          <p:cNvPr id="14" name="سهم إلى اليمين 13"/>
          <p:cNvSpPr/>
          <p:nvPr/>
        </p:nvSpPr>
        <p:spPr>
          <a:xfrm>
            <a:off x="762000" y="3657600"/>
            <a:ext cx="539552"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dirty="0"/>
          </a:p>
        </p:txBody>
      </p:sp>
      <p:sp>
        <p:nvSpPr>
          <p:cNvPr id="15" name="Rectangle 15"/>
          <p:cNvSpPr>
            <a:spLocks noChangeArrowheads="1"/>
          </p:cNvSpPr>
          <p:nvPr/>
        </p:nvSpPr>
        <p:spPr bwMode="auto">
          <a:xfrm>
            <a:off x="1295400" y="1600200"/>
            <a:ext cx="6038448" cy="461665"/>
          </a:xfrm>
          <a:prstGeom prst="rect">
            <a:avLst/>
          </a:prstGeom>
          <a:noFill/>
          <a:ln w="19050" algn="ctr">
            <a:noFill/>
            <a:miter lim="800000"/>
            <a:headEnd/>
            <a:tailEnd/>
          </a:ln>
          <a:effectLst/>
        </p:spPr>
        <p:txBody>
          <a:bodyPr wrap="square">
            <a:spAutoFit/>
          </a:bodyPr>
          <a:lstStyle/>
          <a:p>
            <a:pPr>
              <a:defRPr/>
            </a:pPr>
            <a:r>
              <a:rPr lang="en-US" sz="2400" b="1" i="1" u="sng" dirty="0">
                <a:ln w="11430"/>
                <a:solidFill>
                  <a:schemeClr val="bg1"/>
                </a:solidFill>
                <a:effectLst>
                  <a:outerShdw blurRad="50800" dist="39000" dir="5460000" algn="tl">
                    <a:srgbClr val="000000">
                      <a:alpha val="38000"/>
                    </a:srgbClr>
                  </a:outerShdw>
                </a:effectLst>
              </a:rPr>
              <a:t>Design of Rib ( </a:t>
            </a:r>
            <a:r>
              <a:rPr lang="en-US" sz="2400" b="1" i="1" u="sng" dirty="0" smtClean="0">
                <a:ln w="11430"/>
                <a:solidFill>
                  <a:schemeClr val="bg1"/>
                </a:solidFill>
                <a:effectLst>
                  <a:outerShdw blurRad="50800" dist="39000" dir="5460000" algn="tl">
                    <a:srgbClr val="000000">
                      <a:alpha val="38000"/>
                    </a:srgbClr>
                  </a:outerShdw>
                </a:effectLst>
              </a:rPr>
              <a:t>9)  in one ribbed slab</a:t>
            </a:r>
            <a:endParaRPr lang="en-US" sz="2400" b="1" i="1" u="sng" dirty="0">
              <a:ln w="11430"/>
              <a:solidFill>
                <a:schemeClr val="bg1"/>
              </a:solidFill>
              <a:effectLst>
                <a:outerShdw blurRad="50800" dist="39000" dir="5460000" algn="tl">
                  <a:srgbClr val="000000">
                    <a:alpha val="38000"/>
                  </a:srgbClr>
                </a:outerShdw>
              </a:effectLst>
            </a:endParaRPr>
          </a:p>
        </p:txBody>
      </p:sp>
      <p:pic>
        <p:nvPicPr>
          <p:cNvPr id="16" name="Picture 8" descr="ppi3"/>
          <p:cNvPicPr>
            <a:picLocks noChangeAspect="1" noChangeArrowheads="1" noCrop="1"/>
          </p:cNvPicPr>
          <p:nvPr/>
        </p:nvPicPr>
        <p:blipFill>
          <a:blip r:embed="rId2" cstate="print"/>
          <a:srcRect/>
          <a:stretch>
            <a:fillRect/>
          </a:stretch>
        </p:blipFill>
        <p:spPr bwMode="auto">
          <a:xfrm rot="5400000">
            <a:off x="-2438402" y="3810001"/>
            <a:ext cx="5486401" cy="609601"/>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sp>
        <p:nvSpPr>
          <p:cNvPr id="8" name="Rectangle 15"/>
          <p:cNvSpPr>
            <a:spLocks noChangeArrowheads="1"/>
          </p:cNvSpPr>
          <p:nvPr/>
        </p:nvSpPr>
        <p:spPr bwMode="auto">
          <a:xfrm>
            <a:off x="1143000" y="1524000"/>
            <a:ext cx="7200800" cy="461665"/>
          </a:xfrm>
          <a:prstGeom prst="rect">
            <a:avLst/>
          </a:prstGeom>
          <a:noFill/>
          <a:ln w="19050" algn="ctr">
            <a:noFill/>
            <a:miter lim="800000"/>
            <a:headEnd/>
            <a:tailEnd/>
          </a:ln>
          <a:effectLst/>
        </p:spPr>
        <p:txBody>
          <a:bodyPr wrap="square">
            <a:spAutoFit/>
          </a:bodyPr>
          <a:lstStyle/>
          <a:p>
            <a:pPr>
              <a:defRPr/>
            </a:pPr>
            <a:r>
              <a:rPr lang="en-US" sz="2400" b="1" i="1" u="sng" dirty="0">
                <a:ln w="11430"/>
                <a:solidFill>
                  <a:schemeClr val="bg1"/>
                </a:solidFill>
                <a:effectLst>
                  <a:outerShdw blurRad="50800" dist="39000" dir="5460000" algn="tl">
                    <a:srgbClr val="000000">
                      <a:alpha val="38000"/>
                    </a:srgbClr>
                  </a:outerShdw>
                </a:effectLst>
              </a:rPr>
              <a:t>Design of </a:t>
            </a:r>
            <a:r>
              <a:rPr lang="en-US" sz="2400" b="1" i="1" u="sng" dirty="0" smtClean="0">
                <a:ln w="11430"/>
                <a:solidFill>
                  <a:schemeClr val="bg1"/>
                </a:solidFill>
                <a:effectLst>
                  <a:outerShdw blurRad="50800" dist="39000" dir="5460000" algn="tl">
                    <a:srgbClr val="000000">
                      <a:alpha val="38000"/>
                    </a:srgbClr>
                  </a:outerShdw>
                </a:effectLst>
              </a:rPr>
              <a:t>Rib ( 18)  in Two way ribbed slab</a:t>
            </a:r>
            <a:endParaRPr lang="en-US" sz="2400" b="1" i="1" u="sng" dirty="0">
              <a:ln w="11430"/>
              <a:solidFill>
                <a:schemeClr val="bg1"/>
              </a:solidFill>
              <a:effectLst>
                <a:outerShdw blurRad="50800" dist="39000" dir="5460000" algn="tl">
                  <a:srgbClr val="000000">
                    <a:alpha val="38000"/>
                  </a:srgbClr>
                </a:outerShdw>
              </a:effectLst>
            </a:endParaRPr>
          </a:p>
        </p:txBody>
      </p:sp>
      <p:sp>
        <p:nvSpPr>
          <p:cNvPr id="10" name="Text Box 4"/>
          <p:cNvSpPr txBox="1">
            <a:spLocks noChangeArrowheads="1"/>
          </p:cNvSpPr>
          <p:nvPr/>
        </p:nvSpPr>
        <p:spPr bwMode="auto">
          <a:xfrm>
            <a:off x="609600" y="1676400"/>
            <a:ext cx="7569224" cy="4801314"/>
          </a:xfrm>
          <a:prstGeom prst="rect">
            <a:avLst/>
          </a:prstGeom>
          <a:noFill/>
          <a:ln w="9525" algn="ctr">
            <a:noFill/>
            <a:miter lim="800000"/>
            <a:headEnd/>
            <a:tailEnd/>
          </a:ln>
        </p:spPr>
        <p:txBody>
          <a:bodyPr wrap="square">
            <a:spAutoFit/>
          </a:bodyPr>
          <a:lstStyle/>
          <a:p>
            <a:pPr algn="l"/>
            <a:r>
              <a:rPr lang="en-US" b="1" dirty="0" smtClean="0">
                <a:solidFill>
                  <a:schemeClr val="bg1"/>
                </a:solidFill>
                <a:effectLst>
                  <a:outerShdw blurRad="50800" dist="38100" dir="270000" algn="tl">
                    <a:srgbClr val="000000">
                      <a:alpha val="40000"/>
                    </a:srgbClr>
                  </a:outerShdw>
                </a:effectLst>
              </a:rPr>
              <a:t>    </a:t>
            </a:r>
          </a:p>
          <a:p>
            <a:pPr algn="l"/>
            <a:r>
              <a:rPr lang="en-US" b="1" dirty="0" smtClean="0">
                <a:solidFill>
                  <a:schemeClr val="bg1"/>
                </a:solidFill>
                <a:effectLst>
                  <a:outerShdw blurRad="50800" dist="38100" dir="270000" algn="tl">
                    <a:srgbClr val="000000">
                      <a:alpha val="40000"/>
                    </a:srgbClr>
                  </a:outerShdw>
                </a:effectLst>
              </a:rPr>
              <a:t>* Total dead load </a:t>
            </a:r>
            <a:r>
              <a:rPr lang="en-US" b="1" u="sng" dirty="0" smtClean="0">
                <a:solidFill>
                  <a:schemeClr val="bg1"/>
                </a:solidFill>
                <a:effectLst>
                  <a:outerShdw blurRad="50800" dist="38100" dir="270000" algn="tl">
                    <a:srgbClr val="000000">
                      <a:alpha val="40000"/>
                    </a:srgbClr>
                  </a:outerShdw>
                </a:effectLst>
              </a:rPr>
              <a:t>= 9.39 KN/m</a:t>
            </a:r>
            <a:r>
              <a:rPr lang="en-US" b="1" u="sng" baseline="30000" dirty="0" smtClean="0">
                <a:solidFill>
                  <a:schemeClr val="bg1"/>
                </a:solidFill>
                <a:effectLst>
                  <a:outerShdw blurRad="50800" dist="38100" dir="270000" algn="tl">
                    <a:srgbClr val="000000">
                      <a:alpha val="40000"/>
                    </a:srgbClr>
                  </a:outerShdw>
                </a:effectLst>
              </a:rPr>
              <a:t>2</a:t>
            </a:r>
          </a:p>
          <a:p>
            <a:pPr algn="l"/>
            <a:r>
              <a:rPr lang="en-US" b="1" dirty="0" smtClean="0">
                <a:solidFill>
                  <a:schemeClr val="bg1"/>
                </a:solidFill>
                <a:effectLst>
                  <a:outerShdw blurRad="50800" dist="38100" dir="270000" algn="tl">
                    <a:srgbClr val="000000">
                      <a:alpha val="40000"/>
                    </a:srgbClr>
                  </a:outerShdw>
                </a:effectLst>
              </a:rPr>
              <a:t>* Total live load = </a:t>
            </a:r>
            <a:r>
              <a:rPr lang="en-US" b="1" u="sng" dirty="0" smtClean="0">
                <a:solidFill>
                  <a:schemeClr val="bg1"/>
                </a:solidFill>
                <a:effectLst>
                  <a:outerShdw blurRad="50800" dist="38100" dir="270000" algn="tl">
                    <a:srgbClr val="000000">
                      <a:alpha val="40000"/>
                    </a:srgbClr>
                  </a:outerShdw>
                </a:effectLst>
              </a:rPr>
              <a:t>5 KN/m</a:t>
            </a:r>
            <a:r>
              <a:rPr lang="en-US" b="1" u="sng" baseline="30000" dirty="0" smtClean="0">
                <a:solidFill>
                  <a:schemeClr val="bg1"/>
                </a:solidFill>
                <a:effectLst>
                  <a:outerShdw blurRad="50800" dist="38100" dir="270000" algn="tl">
                    <a:srgbClr val="000000">
                      <a:alpha val="40000"/>
                    </a:srgbClr>
                  </a:outerShdw>
                </a:effectLst>
              </a:rPr>
              <a:t>2</a:t>
            </a:r>
          </a:p>
          <a:p>
            <a:pPr algn="l"/>
            <a:endParaRPr lang="en-US" b="1" u="sng" baseline="30000" dirty="0" smtClean="0">
              <a:solidFill>
                <a:schemeClr val="bg1"/>
              </a:solidFill>
              <a:effectLst>
                <a:outerShdw blurRad="50800" dist="38100" dir="270000" algn="tl">
                  <a:srgbClr val="000000">
                    <a:alpha val="40000"/>
                  </a:srgbClr>
                </a:outerShdw>
              </a:effectLst>
            </a:endParaRPr>
          </a:p>
          <a:p>
            <a:pPr algn="l"/>
            <a:endParaRPr lang="en-US" b="1" u="sng" baseline="30000" dirty="0" smtClean="0">
              <a:solidFill>
                <a:schemeClr val="bg1"/>
              </a:solidFill>
              <a:effectLst>
                <a:outerShdw blurRad="50800" dist="38100" dir="270000" algn="tl">
                  <a:srgbClr val="000000">
                    <a:alpha val="40000"/>
                  </a:srgbClr>
                </a:outerShdw>
              </a:effectLst>
            </a:endParaRPr>
          </a:p>
          <a:p>
            <a:pPr algn="l"/>
            <a:endParaRPr lang="en-US" b="1" baseline="30000" dirty="0" smtClean="0">
              <a:solidFill>
                <a:schemeClr val="bg1"/>
              </a:solidFill>
              <a:effectLst>
                <a:outerShdw blurRad="50800" dist="38100" dir="270000" algn="tl">
                  <a:srgbClr val="000000">
                    <a:alpha val="40000"/>
                  </a:srgbClr>
                </a:outerShdw>
              </a:effectLst>
            </a:endParaRPr>
          </a:p>
          <a:p>
            <a:pPr algn="l"/>
            <a:endParaRPr lang="en-US" dirty="0" smtClean="0">
              <a:solidFill>
                <a:schemeClr val="bg1"/>
              </a:solidFill>
            </a:endParaRPr>
          </a:p>
          <a:p>
            <a:pPr algn="l"/>
            <a:r>
              <a:rPr lang="en-US" b="1" dirty="0" smtClean="0">
                <a:solidFill>
                  <a:schemeClr val="bg1"/>
                </a:solidFill>
              </a:rPr>
              <a:t> </a:t>
            </a:r>
            <a:endParaRPr lang="en-US" dirty="0" smtClean="0">
              <a:solidFill>
                <a:schemeClr val="bg1"/>
              </a:solidFill>
            </a:endParaRPr>
          </a:p>
          <a:p>
            <a:pPr algn="l">
              <a:lnSpc>
                <a:spcPct val="150000"/>
              </a:lnSpc>
              <a:spcBef>
                <a:spcPct val="50000"/>
              </a:spcBef>
            </a:pPr>
            <a:endParaRPr lang="ar-JO" dirty="0" smtClean="0">
              <a:solidFill>
                <a:schemeClr val="bg1"/>
              </a:solidFill>
            </a:endParaRPr>
          </a:p>
          <a:p>
            <a:pPr algn="l">
              <a:lnSpc>
                <a:spcPct val="150000"/>
              </a:lnSpc>
              <a:spcBef>
                <a:spcPct val="50000"/>
              </a:spcBef>
            </a:pPr>
            <a:endParaRPr lang="ar-JO" dirty="0" smtClean="0">
              <a:solidFill>
                <a:schemeClr val="bg1"/>
              </a:solidFill>
            </a:endParaRPr>
          </a:p>
          <a:p>
            <a:pPr algn="l">
              <a:lnSpc>
                <a:spcPct val="150000"/>
              </a:lnSpc>
              <a:spcBef>
                <a:spcPct val="50000"/>
              </a:spcBef>
            </a:pPr>
            <a:endParaRPr lang="ar-JO" dirty="0" smtClean="0">
              <a:solidFill>
                <a:schemeClr val="bg1"/>
              </a:solidFill>
            </a:endParaRPr>
          </a:p>
          <a:p>
            <a:pPr algn="l">
              <a:lnSpc>
                <a:spcPct val="150000"/>
              </a:lnSpc>
              <a:spcBef>
                <a:spcPct val="50000"/>
              </a:spcBef>
            </a:pPr>
            <a:endParaRPr lang="en-US" b="1" dirty="0" smtClean="0">
              <a:solidFill>
                <a:schemeClr val="bg1"/>
              </a:solidFill>
              <a:effectLst>
                <a:outerShdw blurRad="50800" dist="38100" dir="270000" algn="tl">
                  <a:srgbClr val="000000">
                    <a:alpha val="40000"/>
                  </a:srgbClr>
                </a:outerShdw>
              </a:effectLst>
            </a:endParaRPr>
          </a:p>
          <a:p>
            <a:pPr algn="l">
              <a:lnSpc>
                <a:spcPct val="150000"/>
              </a:lnSpc>
              <a:spcBef>
                <a:spcPct val="50000"/>
              </a:spcBef>
            </a:pPr>
            <a:endParaRPr lang="en-US" b="1" dirty="0">
              <a:solidFill>
                <a:schemeClr val="bg1"/>
              </a:solidFill>
            </a:endParaRPr>
          </a:p>
        </p:txBody>
      </p:sp>
      <p:sp>
        <p:nvSpPr>
          <p:cNvPr id="11" name="مستطيل 10"/>
          <p:cNvSpPr/>
          <p:nvPr/>
        </p:nvSpPr>
        <p:spPr>
          <a:xfrm>
            <a:off x="685800" y="2819400"/>
            <a:ext cx="5040560" cy="923330"/>
          </a:xfrm>
          <a:prstGeom prst="rect">
            <a:avLst/>
          </a:prstGeom>
        </p:spPr>
        <p:txBody>
          <a:bodyPr wrap="square">
            <a:spAutoFit/>
          </a:bodyPr>
          <a:lstStyle/>
          <a:p>
            <a:pPr algn="l"/>
            <a:r>
              <a:rPr lang="en-US" sz="2400" b="1" dirty="0" smtClean="0">
                <a:solidFill>
                  <a:schemeClr val="bg1"/>
                </a:solidFill>
                <a:effectLst>
                  <a:outerShdw blurRad="50800" dist="38100" dir="270000" algn="tl">
                    <a:srgbClr val="000000">
                      <a:alpha val="40000"/>
                    </a:srgbClr>
                  </a:outerShdw>
                </a:effectLst>
              </a:rPr>
              <a:t>1) </a:t>
            </a:r>
            <a:r>
              <a:rPr lang="en-US" sz="2400" b="1" u="sng" dirty="0" smtClean="0">
                <a:solidFill>
                  <a:schemeClr val="bg1"/>
                </a:solidFill>
                <a:effectLst>
                  <a:outerShdw blurRad="50800" dist="38100" dir="270000" algn="tl">
                    <a:srgbClr val="000000">
                      <a:alpha val="40000"/>
                    </a:srgbClr>
                  </a:outerShdw>
                </a:effectLst>
              </a:rPr>
              <a:t>Positive moment </a:t>
            </a:r>
            <a:r>
              <a:rPr lang="en-US" sz="2400" b="1" dirty="0" smtClean="0">
                <a:solidFill>
                  <a:schemeClr val="bg1"/>
                </a:solidFill>
                <a:effectLst>
                  <a:outerShdw blurRad="50800" dist="38100" dir="270000" algn="tl">
                    <a:srgbClr val="000000">
                      <a:alpha val="40000"/>
                    </a:srgbClr>
                  </a:outerShdw>
                </a:effectLst>
              </a:rPr>
              <a:t>:</a:t>
            </a:r>
          </a:p>
          <a:p>
            <a:pPr algn="l"/>
            <a:endParaRPr lang="en-US" b="1" u="sng" baseline="30000" dirty="0" smtClean="0">
              <a:solidFill>
                <a:schemeClr val="bg1"/>
              </a:solidFill>
              <a:effectLst>
                <a:outerShdw blurRad="50800" dist="38100" dir="270000" algn="tl">
                  <a:srgbClr val="000000">
                    <a:alpha val="40000"/>
                  </a:srgbClr>
                </a:outerShdw>
              </a:effectLst>
            </a:endParaRPr>
          </a:p>
          <a:p>
            <a:pPr algn="l"/>
            <a:r>
              <a:rPr lang="en-US" b="1" dirty="0" smtClean="0">
                <a:solidFill>
                  <a:schemeClr val="bg1"/>
                </a:solidFill>
                <a:effectLst>
                  <a:outerShdw blurRad="50800" dist="38100" dir="270000" algn="tl">
                    <a:srgbClr val="000000">
                      <a:alpha val="40000"/>
                    </a:srgbClr>
                  </a:outerShdw>
                </a:effectLst>
              </a:rPr>
              <a:t>M(a)=12.5 KN.m</a:t>
            </a:r>
          </a:p>
        </p:txBody>
      </p:sp>
      <p:sp>
        <p:nvSpPr>
          <p:cNvPr id="12" name="مستطيل 11"/>
          <p:cNvSpPr/>
          <p:nvPr/>
        </p:nvSpPr>
        <p:spPr>
          <a:xfrm>
            <a:off x="685800" y="3733800"/>
            <a:ext cx="1922321" cy="369332"/>
          </a:xfrm>
          <a:prstGeom prst="rect">
            <a:avLst/>
          </a:prstGeom>
        </p:spPr>
        <p:txBody>
          <a:bodyPr wrap="none">
            <a:spAutoFit/>
          </a:bodyPr>
          <a:lstStyle/>
          <a:p>
            <a:pPr algn="l"/>
            <a:r>
              <a:rPr lang="en-US" b="1" dirty="0" smtClean="0">
                <a:solidFill>
                  <a:schemeClr val="bg1"/>
                </a:solidFill>
                <a:effectLst>
                  <a:outerShdw blurRad="50800" dist="38100" dir="270000" algn="tl">
                    <a:srgbClr val="000000">
                      <a:alpha val="40000"/>
                    </a:srgbClr>
                  </a:outerShdw>
                </a:effectLst>
              </a:rPr>
              <a:t>M(b)=12.9 KN.m</a:t>
            </a:r>
          </a:p>
        </p:txBody>
      </p:sp>
      <p:sp>
        <p:nvSpPr>
          <p:cNvPr id="14" name="مستطيل 13"/>
          <p:cNvSpPr/>
          <p:nvPr/>
        </p:nvSpPr>
        <p:spPr>
          <a:xfrm>
            <a:off x="609600" y="4114800"/>
            <a:ext cx="4495800" cy="400110"/>
          </a:xfrm>
          <a:prstGeom prst="rect">
            <a:avLst/>
          </a:prstGeom>
        </p:spPr>
        <p:txBody>
          <a:bodyPr wrap="square">
            <a:spAutoFit/>
          </a:bodyPr>
          <a:lstStyle/>
          <a:p>
            <a:pPr algn="l"/>
            <a:r>
              <a:rPr lang="en-US" sz="2000" b="1" dirty="0" smtClean="0">
                <a:solidFill>
                  <a:schemeClr val="bg1"/>
                </a:solidFill>
                <a:effectLst>
                  <a:outerShdw blurRad="50800" dist="38100" dir="270000" algn="tl">
                    <a:srgbClr val="000000">
                      <a:alpha val="40000"/>
                    </a:srgbClr>
                  </a:outerShdw>
                </a:effectLst>
              </a:rPr>
              <a:t>Use </a:t>
            </a:r>
            <a:r>
              <a:rPr lang="en-US" sz="2000" b="1" u="sng" dirty="0" smtClean="0">
                <a:solidFill>
                  <a:schemeClr val="bg1"/>
                </a:solidFill>
                <a:effectLst>
                  <a:outerShdw blurRad="50800" dist="38100" dir="270000" algn="tl">
                    <a:srgbClr val="000000">
                      <a:alpha val="40000"/>
                    </a:srgbClr>
                  </a:outerShdw>
                </a:effectLst>
              </a:rPr>
              <a:t>2</a:t>
            </a:r>
            <a:r>
              <a:rPr lang="en-US" sz="2000" u="sng" dirty="0" smtClean="0">
                <a:solidFill>
                  <a:schemeClr val="bg1"/>
                </a:solidFill>
              </a:rPr>
              <a:t> Ф </a:t>
            </a:r>
            <a:r>
              <a:rPr lang="en-US" sz="2000" b="1" u="sng" dirty="0" smtClean="0">
                <a:solidFill>
                  <a:schemeClr val="bg1"/>
                </a:solidFill>
                <a:effectLst>
                  <a:outerShdw blurRad="50800" dist="38100" dir="270000" algn="tl">
                    <a:srgbClr val="000000">
                      <a:alpha val="40000"/>
                    </a:srgbClr>
                  </a:outerShdw>
                </a:effectLst>
              </a:rPr>
              <a:t>12 </a:t>
            </a:r>
            <a:r>
              <a:rPr lang="en-US" sz="2000" b="1" dirty="0" smtClean="0">
                <a:solidFill>
                  <a:schemeClr val="bg1"/>
                </a:solidFill>
                <a:effectLst>
                  <a:outerShdw blurRad="50800" dist="38100" dir="270000" algn="tl">
                    <a:srgbClr val="000000">
                      <a:alpha val="40000"/>
                    </a:srgbClr>
                  </a:outerShdw>
                </a:effectLst>
              </a:rPr>
              <a:t>in both direction</a:t>
            </a:r>
          </a:p>
        </p:txBody>
      </p:sp>
      <p:sp>
        <p:nvSpPr>
          <p:cNvPr id="16" name="مستطيل 15"/>
          <p:cNvSpPr/>
          <p:nvPr/>
        </p:nvSpPr>
        <p:spPr>
          <a:xfrm>
            <a:off x="609600" y="4648200"/>
            <a:ext cx="5040560" cy="923330"/>
          </a:xfrm>
          <a:prstGeom prst="rect">
            <a:avLst/>
          </a:prstGeom>
        </p:spPr>
        <p:txBody>
          <a:bodyPr wrap="square">
            <a:spAutoFit/>
          </a:bodyPr>
          <a:lstStyle/>
          <a:p>
            <a:pPr algn="l"/>
            <a:r>
              <a:rPr lang="en-US" sz="2400" b="1" dirty="0" smtClean="0">
                <a:solidFill>
                  <a:schemeClr val="bg1"/>
                </a:solidFill>
                <a:effectLst>
                  <a:outerShdw blurRad="50800" dist="38100" dir="270000" algn="tl">
                    <a:srgbClr val="000000">
                      <a:alpha val="40000"/>
                    </a:srgbClr>
                  </a:outerShdw>
                </a:effectLst>
              </a:rPr>
              <a:t>2) </a:t>
            </a:r>
            <a:r>
              <a:rPr lang="en-US" sz="2400" b="1" u="sng" dirty="0" smtClean="0">
                <a:solidFill>
                  <a:schemeClr val="bg1"/>
                </a:solidFill>
                <a:effectLst>
                  <a:outerShdw blurRad="50800" dist="38100" dir="270000" algn="tl">
                    <a:srgbClr val="000000">
                      <a:alpha val="40000"/>
                    </a:srgbClr>
                  </a:outerShdw>
                </a:effectLst>
              </a:rPr>
              <a:t>negative moment </a:t>
            </a:r>
            <a:r>
              <a:rPr lang="en-US" sz="2400" b="1" dirty="0" smtClean="0">
                <a:solidFill>
                  <a:schemeClr val="bg1"/>
                </a:solidFill>
                <a:effectLst>
                  <a:outerShdw blurRad="50800" dist="38100" dir="270000" algn="tl">
                    <a:srgbClr val="000000">
                      <a:alpha val="40000"/>
                    </a:srgbClr>
                  </a:outerShdw>
                </a:effectLst>
              </a:rPr>
              <a:t>:</a:t>
            </a:r>
          </a:p>
          <a:p>
            <a:pPr algn="l"/>
            <a:endParaRPr lang="en-US" b="1" u="sng" baseline="30000" dirty="0" smtClean="0">
              <a:solidFill>
                <a:schemeClr val="bg1"/>
              </a:solidFill>
              <a:effectLst>
                <a:outerShdw blurRad="50800" dist="38100" dir="270000" algn="tl">
                  <a:srgbClr val="000000">
                    <a:alpha val="40000"/>
                  </a:srgbClr>
                </a:outerShdw>
              </a:effectLst>
            </a:endParaRPr>
          </a:p>
          <a:p>
            <a:pPr algn="l"/>
            <a:endParaRPr lang="en-US" b="1" dirty="0" smtClean="0">
              <a:solidFill>
                <a:schemeClr val="bg1"/>
              </a:solidFill>
              <a:effectLst>
                <a:outerShdw blurRad="50800" dist="38100" dir="270000" algn="tl">
                  <a:srgbClr val="000000">
                    <a:alpha val="40000"/>
                  </a:srgbClr>
                </a:outerShdw>
              </a:effectLst>
            </a:endParaRPr>
          </a:p>
        </p:txBody>
      </p:sp>
      <p:sp>
        <p:nvSpPr>
          <p:cNvPr id="17" name="مستطيل 16"/>
          <p:cNvSpPr/>
          <p:nvPr/>
        </p:nvSpPr>
        <p:spPr>
          <a:xfrm>
            <a:off x="609600" y="5181600"/>
            <a:ext cx="4752528" cy="830997"/>
          </a:xfrm>
          <a:prstGeom prst="rect">
            <a:avLst/>
          </a:prstGeom>
        </p:spPr>
        <p:txBody>
          <a:bodyPr wrap="square">
            <a:spAutoFit/>
          </a:bodyPr>
          <a:lstStyle/>
          <a:p>
            <a:pPr algn="l"/>
            <a:r>
              <a:rPr lang="en-US" sz="2400" b="1" u="sng" dirty="0" smtClean="0">
                <a:solidFill>
                  <a:schemeClr val="bg1"/>
                </a:solidFill>
                <a:effectLst>
                  <a:outerShdw blurRad="50800" dist="38100" dir="270000" algn="tl">
                    <a:srgbClr val="000000">
                      <a:alpha val="40000"/>
                    </a:srgbClr>
                  </a:outerShdw>
                </a:effectLst>
              </a:rPr>
              <a:t>In direction (b):</a:t>
            </a:r>
          </a:p>
          <a:p>
            <a:pPr algn="l"/>
            <a:r>
              <a:rPr lang="en-US" sz="2400" b="1" dirty="0" smtClean="0">
                <a:solidFill>
                  <a:schemeClr val="bg1"/>
                </a:solidFill>
                <a:effectLst>
                  <a:outerShdw blurRad="50800" dist="38100" dir="270000" algn="tl">
                    <a:srgbClr val="000000">
                      <a:alpha val="40000"/>
                    </a:srgbClr>
                  </a:outerShdw>
                </a:effectLst>
              </a:rPr>
              <a:t>M(b)=27.5 KN.m</a:t>
            </a:r>
          </a:p>
        </p:txBody>
      </p:sp>
      <p:sp>
        <p:nvSpPr>
          <p:cNvPr id="18" name="مستطيل 17"/>
          <p:cNvSpPr/>
          <p:nvPr/>
        </p:nvSpPr>
        <p:spPr>
          <a:xfrm>
            <a:off x="609600" y="6019800"/>
            <a:ext cx="3537635" cy="400110"/>
          </a:xfrm>
          <a:prstGeom prst="rect">
            <a:avLst/>
          </a:prstGeom>
        </p:spPr>
        <p:txBody>
          <a:bodyPr wrap="none">
            <a:spAutoFit/>
          </a:bodyPr>
          <a:lstStyle/>
          <a:p>
            <a:pPr algn="l"/>
            <a:r>
              <a:rPr lang="en-US" sz="2000" b="1" dirty="0" smtClean="0">
                <a:solidFill>
                  <a:schemeClr val="bg1"/>
                </a:solidFill>
                <a:effectLst>
                  <a:outerShdw blurRad="50800" dist="38100" dir="270000" algn="tl">
                    <a:srgbClr val="000000">
                      <a:alpha val="40000"/>
                    </a:srgbClr>
                  </a:outerShdw>
                </a:effectLst>
              </a:rPr>
              <a:t>Use </a:t>
            </a:r>
            <a:r>
              <a:rPr lang="en-US" sz="2000" b="1" u="sng" dirty="0" smtClean="0">
                <a:solidFill>
                  <a:schemeClr val="bg1"/>
                </a:solidFill>
                <a:effectLst>
                  <a:outerShdw blurRad="50800" dist="38100" dir="270000" algn="tl">
                    <a:srgbClr val="000000">
                      <a:alpha val="40000"/>
                    </a:srgbClr>
                  </a:outerShdw>
                </a:effectLst>
              </a:rPr>
              <a:t>2</a:t>
            </a:r>
            <a:r>
              <a:rPr lang="en-US" sz="2000" u="sng" dirty="0" smtClean="0">
                <a:solidFill>
                  <a:schemeClr val="bg1"/>
                </a:solidFill>
              </a:rPr>
              <a:t> Ф </a:t>
            </a:r>
            <a:r>
              <a:rPr lang="en-US" sz="2000" b="1" u="sng" dirty="0" smtClean="0">
                <a:solidFill>
                  <a:schemeClr val="bg1"/>
                </a:solidFill>
                <a:effectLst>
                  <a:outerShdw blurRad="50800" dist="38100" dir="270000" algn="tl">
                    <a:srgbClr val="000000">
                      <a:alpha val="40000"/>
                    </a:srgbClr>
                  </a:outerShdw>
                </a:effectLst>
              </a:rPr>
              <a:t>14 </a:t>
            </a:r>
            <a:r>
              <a:rPr lang="en-US" sz="2000" b="1" dirty="0" smtClean="0">
                <a:solidFill>
                  <a:schemeClr val="bg1"/>
                </a:solidFill>
                <a:effectLst>
                  <a:outerShdw blurRad="50800" dist="38100" dir="270000" algn="tl">
                    <a:srgbClr val="000000">
                      <a:alpha val="40000"/>
                    </a:srgbClr>
                  </a:outerShdw>
                </a:effectLst>
              </a:rPr>
              <a:t>in direction of (b)</a:t>
            </a:r>
          </a:p>
        </p:txBody>
      </p:sp>
      <p:sp>
        <p:nvSpPr>
          <p:cNvPr id="19" name="مستطيل 18"/>
          <p:cNvSpPr/>
          <p:nvPr/>
        </p:nvSpPr>
        <p:spPr>
          <a:xfrm>
            <a:off x="4876800" y="5257800"/>
            <a:ext cx="4572000" cy="461665"/>
          </a:xfrm>
          <a:prstGeom prst="rect">
            <a:avLst/>
          </a:prstGeom>
        </p:spPr>
        <p:txBody>
          <a:bodyPr>
            <a:spAutoFit/>
          </a:bodyPr>
          <a:lstStyle/>
          <a:p>
            <a:pPr algn="l"/>
            <a:r>
              <a:rPr lang="en-US" sz="2400" b="1" u="sng" dirty="0" smtClean="0">
                <a:solidFill>
                  <a:schemeClr val="bg1"/>
                </a:solidFill>
                <a:effectLst>
                  <a:outerShdw blurRad="50800" dist="38100" dir="270000" algn="tl">
                    <a:srgbClr val="000000">
                      <a:alpha val="40000"/>
                    </a:srgbClr>
                  </a:outerShdw>
                </a:effectLst>
              </a:rPr>
              <a:t>In direction (a):</a:t>
            </a:r>
          </a:p>
        </p:txBody>
      </p:sp>
      <p:sp>
        <p:nvSpPr>
          <p:cNvPr id="20" name="مستطيل 19"/>
          <p:cNvSpPr/>
          <p:nvPr/>
        </p:nvSpPr>
        <p:spPr>
          <a:xfrm>
            <a:off x="4572000" y="6019800"/>
            <a:ext cx="3536033" cy="400110"/>
          </a:xfrm>
          <a:prstGeom prst="rect">
            <a:avLst/>
          </a:prstGeom>
        </p:spPr>
        <p:txBody>
          <a:bodyPr wrap="none">
            <a:spAutoFit/>
          </a:bodyPr>
          <a:lstStyle/>
          <a:p>
            <a:pPr algn="l"/>
            <a:r>
              <a:rPr lang="en-US" sz="2000" b="1" dirty="0" smtClean="0">
                <a:solidFill>
                  <a:schemeClr val="bg1"/>
                </a:solidFill>
                <a:effectLst>
                  <a:outerShdw blurRad="50800" dist="38100" dir="270000" algn="tl">
                    <a:srgbClr val="000000">
                      <a:alpha val="40000"/>
                    </a:srgbClr>
                  </a:outerShdw>
                </a:effectLst>
              </a:rPr>
              <a:t>Use </a:t>
            </a:r>
            <a:r>
              <a:rPr lang="en-US" sz="2000" b="1" u="sng" dirty="0" smtClean="0">
                <a:solidFill>
                  <a:schemeClr val="bg1"/>
                </a:solidFill>
                <a:effectLst>
                  <a:outerShdw blurRad="50800" dist="38100" dir="270000" algn="tl">
                    <a:srgbClr val="000000">
                      <a:alpha val="40000"/>
                    </a:srgbClr>
                  </a:outerShdw>
                </a:effectLst>
              </a:rPr>
              <a:t>2 Ф 14 </a:t>
            </a:r>
            <a:r>
              <a:rPr lang="en-US" sz="2000" b="1" dirty="0" smtClean="0">
                <a:solidFill>
                  <a:schemeClr val="bg1"/>
                </a:solidFill>
                <a:effectLst>
                  <a:outerShdw blurRad="50800" dist="38100" dir="270000" algn="tl">
                    <a:srgbClr val="000000">
                      <a:alpha val="40000"/>
                    </a:srgbClr>
                  </a:outerShdw>
                </a:effectLst>
              </a:rPr>
              <a:t>in direction of (a)</a:t>
            </a:r>
          </a:p>
        </p:txBody>
      </p:sp>
      <p:pic>
        <p:nvPicPr>
          <p:cNvPr id="22" name="Picture 8" descr="ppi3"/>
          <p:cNvPicPr>
            <a:picLocks noChangeAspect="1" noChangeArrowheads="1" noCrop="1"/>
          </p:cNvPicPr>
          <p:nvPr/>
        </p:nvPicPr>
        <p:blipFill>
          <a:blip r:embed="rId2" cstate="print"/>
          <a:srcRect/>
          <a:stretch>
            <a:fillRect/>
          </a:stretch>
        </p:blipFill>
        <p:spPr bwMode="auto">
          <a:xfrm rot="5400000">
            <a:off x="-2438402" y="3810001"/>
            <a:ext cx="5486401" cy="609601"/>
          </a:xfrm>
          <a:prstGeom prst="rect">
            <a:avLst/>
          </a:prstGeom>
          <a:noFill/>
          <a:ln w="9525">
            <a:noFill/>
            <a:miter lim="800000"/>
            <a:headEnd/>
            <a:tailEnd/>
          </a:ln>
        </p:spPr>
      </p:pic>
      <p:cxnSp>
        <p:nvCxnSpPr>
          <p:cNvPr id="24" name="رابط مستقيم 23"/>
          <p:cNvCxnSpPr/>
          <p:nvPr/>
        </p:nvCxnSpPr>
        <p:spPr>
          <a:xfrm rot="5400000">
            <a:off x="3695700" y="6057900"/>
            <a:ext cx="16002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35521" name="Picture 1"/>
          <p:cNvPicPr>
            <a:picLocks noChangeAspect="1" noChangeArrowheads="1"/>
          </p:cNvPicPr>
          <p:nvPr/>
        </p:nvPicPr>
        <p:blipFill>
          <a:blip r:embed="rId3" cstate="print"/>
          <a:srcRect/>
          <a:stretch>
            <a:fillRect/>
          </a:stretch>
        </p:blipFill>
        <p:spPr bwMode="auto">
          <a:xfrm>
            <a:off x="4495800" y="1981200"/>
            <a:ext cx="3810000" cy="3276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sp>
        <p:nvSpPr>
          <p:cNvPr id="10" name="مستطيل 9"/>
          <p:cNvSpPr/>
          <p:nvPr/>
        </p:nvSpPr>
        <p:spPr>
          <a:xfrm>
            <a:off x="611560" y="2348880"/>
            <a:ext cx="5040560" cy="923330"/>
          </a:xfrm>
          <a:prstGeom prst="rect">
            <a:avLst/>
          </a:prstGeom>
        </p:spPr>
        <p:txBody>
          <a:bodyPr wrap="square">
            <a:spAutoFit/>
          </a:bodyPr>
          <a:lstStyle/>
          <a:p>
            <a:pPr algn="l"/>
            <a:r>
              <a:rPr lang="en-US" sz="2400" b="1" dirty="0" smtClean="0">
                <a:solidFill>
                  <a:schemeClr val="bg1"/>
                </a:solidFill>
                <a:effectLst>
                  <a:outerShdw blurRad="50800" dist="38100" dir="270000" algn="tl">
                    <a:srgbClr val="000000">
                      <a:alpha val="40000"/>
                    </a:srgbClr>
                  </a:outerShdw>
                </a:effectLst>
              </a:rPr>
              <a:t>Design of shear:</a:t>
            </a:r>
          </a:p>
          <a:p>
            <a:pPr algn="l"/>
            <a:endParaRPr lang="en-US" b="1" u="sng" baseline="30000" dirty="0" smtClean="0">
              <a:solidFill>
                <a:schemeClr val="bg1"/>
              </a:solidFill>
              <a:effectLst>
                <a:outerShdw blurRad="50800" dist="38100" dir="270000" algn="tl">
                  <a:srgbClr val="000000">
                    <a:alpha val="40000"/>
                  </a:srgbClr>
                </a:outerShdw>
              </a:effectLst>
            </a:endParaRPr>
          </a:p>
          <a:p>
            <a:pPr algn="l"/>
            <a:endParaRPr lang="en-US" b="1" dirty="0" smtClean="0">
              <a:solidFill>
                <a:schemeClr val="bg1"/>
              </a:solidFill>
              <a:effectLst>
                <a:outerShdw blurRad="50800" dist="38100" dir="270000" algn="tl">
                  <a:srgbClr val="000000">
                    <a:alpha val="40000"/>
                  </a:srgbClr>
                </a:outerShdw>
              </a:effectLst>
            </a:endParaRPr>
          </a:p>
        </p:txBody>
      </p:sp>
      <p:sp>
        <p:nvSpPr>
          <p:cNvPr id="11" name="مستطيل 10"/>
          <p:cNvSpPr/>
          <p:nvPr/>
        </p:nvSpPr>
        <p:spPr>
          <a:xfrm>
            <a:off x="683568" y="3356992"/>
            <a:ext cx="6377067" cy="523220"/>
          </a:xfrm>
          <a:prstGeom prst="rect">
            <a:avLst/>
          </a:prstGeom>
        </p:spPr>
        <p:txBody>
          <a:bodyPr wrap="none">
            <a:spAutoFit/>
          </a:bodyPr>
          <a:lstStyle/>
          <a:p>
            <a:pPr algn="l"/>
            <a:r>
              <a:rPr lang="ar-JO" sz="2800" b="1" dirty="0" smtClean="0">
                <a:solidFill>
                  <a:schemeClr val="bg1"/>
                </a:solidFill>
                <a:effectLst>
                  <a:outerShdw blurRad="50800" dist="38100" dir="270000" algn="tl">
                    <a:srgbClr val="000000">
                      <a:alpha val="40000"/>
                    </a:srgbClr>
                  </a:outerShdw>
                </a:effectLst>
              </a:rPr>
              <a:t> </a:t>
            </a:r>
            <a:r>
              <a:rPr lang="en-US" sz="2800" b="1" dirty="0" smtClean="0">
                <a:solidFill>
                  <a:schemeClr val="bg1"/>
                </a:solidFill>
                <a:effectLst>
                  <a:outerShdw blurRad="50800" dist="38100" dir="270000" algn="tl">
                    <a:srgbClr val="000000">
                      <a:alpha val="40000"/>
                    </a:srgbClr>
                  </a:outerShdw>
                </a:effectLst>
              </a:rPr>
              <a:t>No shear Reinforcement is required</a:t>
            </a:r>
          </a:p>
        </p:txBody>
      </p:sp>
      <p:sp>
        <p:nvSpPr>
          <p:cNvPr id="12" name="مستطيل 11"/>
          <p:cNvSpPr/>
          <p:nvPr/>
        </p:nvSpPr>
        <p:spPr>
          <a:xfrm>
            <a:off x="683568" y="2780928"/>
            <a:ext cx="4572000" cy="830997"/>
          </a:xfrm>
          <a:prstGeom prst="rect">
            <a:avLst/>
          </a:prstGeom>
        </p:spPr>
        <p:txBody>
          <a:bodyPr>
            <a:spAutoFit/>
          </a:bodyPr>
          <a:lstStyle/>
          <a:p>
            <a:pPr algn="l"/>
            <a:r>
              <a:rPr lang="en-US" sz="2400" b="1" u="sng" dirty="0" smtClean="0">
                <a:solidFill>
                  <a:schemeClr val="bg1"/>
                </a:solidFill>
                <a:effectLst>
                  <a:outerShdw blurRad="50800" dist="38100" dir="270000" algn="tl">
                    <a:srgbClr val="000000">
                      <a:alpha val="40000"/>
                    </a:srgbClr>
                  </a:outerShdw>
                </a:effectLst>
              </a:rPr>
              <a:t>In direction (a)&amp;(b):</a:t>
            </a:r>
          </a:p>
          <a:p>
            <a:pPr algn="l"/>
            <a:endParaRPr lang="en-US" sz="2400" b="1" u="sng" dirty="0" smtClean="0">
              <a:solidFill>
                <a:schemeClr val="bg1"/>
              </a:solidFill>
              <a:effectLst>
                <a:outerShdw blurRad="50800" dist="38100" dir="270000" algn="tl">
                  <a:srgbClr val="000000">
                    <a:alpha val="40000"/>
                  </a:srgbClr>
                </a:outerShdw>
              </a:effectLst>
            </a:endParaRPr>
          </a:p>
        </p:txBody>
      </p:sp>
      <p:sp>
        <p:nvSpPr>
          <p:cNvPr id="13" name="مستطيل 12"/>
          <p:cNvSpPr/>
          <p:nvPr/>
        </p:nvSpPr>
        <p:spPr>
          <a:xfrm>
            <a:off x="755576" y="4293096"/>
            <a:ext cx="6786473" cy="523220"/>
          </a:xfrm>
          <a:prstGeom prst="rect">
            <a:avLst/>
          </a:prstGeom>
        </p:spPr>
        <p:txBody>
          <a:bodyPr wrap="none">
            <a:spAutoFit/>
          </a:bodyPr>
          <a:lstStyle/>
          <a:p>
            <a:pPr algn="l"/>
            <a:r>
              <a:rPr lang="en-US" sz="2800" b="1" dirty="0" smtClean="0">
                <a:solidFill>
                  <a:schemeClr val="bg1"/>
                </a:solidFill>
                <a:effectLst>
                  <a:outerShdw blurRad="50800" dist="38100" dir="270000" algn="tl">
                    <a:srgbClr val="000000">
                      <a:alpha val="40000"/>
                    </a:srgbClr>
                  </a:outerShdw>
                </a:effectLst>
              </a:rPr>
              <a:t>Use </a:t>
            </a:r>
            <a:r>
              <a:rPr lang="en-US" sz="2800" b="1" u="sng" dirty="0" smtClean="0">
                <a:solidFill>
                  <a:schemeClr val="bg1"/>
                </a:solidFill>
                <a:effectLst>
                  <a:outerShdw blurRad="50800" dist="38100" dir="270000" algn="tl">
                    <a:srgbClr val="000000">
                      <a:alpha val="40000"/>
                    </a:srgbClr>
                  </a:outerShdw>
                </a:effectLst>
              </a:rPr>
              <a:t>1</a:t>
            </a:r>
            <a:r>
              <a:rPr lang="en-US" sz="2800" u="sng" dirty="0" smtClean="0">
                <a:solidFill>
                  <a:schemeClr val="bg1"/>
                </a:solidFill>
              </a:rPr>
              <a:t> Ф </a:t>
            </a:r>
            <a:r>
              <a:rPr lang="en-US" sz="2800" b="1" u="sng" dirty="0" smtClean="0">
                <a:solidFill>
                  <a:schemeClr val="bg1"/>
                </a:solidFill>
                <a:effectLst>
                  <a:outerShdw blurRad="50800" dist="38100" dir="270000" algn="tl">
                    <a:srgbClr val="000000">
                      <a:alpha val="40000"/>
                    </a:srgbClr>
                  </a:outerShdw>
                </a:effectLst>
              </a:rPr>
              <a:t>10@15cm  </a:t>
            </a:r>
            <a:r>
              <a:rPr lang="en-US" sz="2800" b="1" dirty="0" smtClean="0">
                <a:solidFill>
                  <a:schemeClr val="bg1"/>
                </a:solidFill>
                <a:effectLst>
                  <a:outerShdw blurRad="50800" dist="38100" dir="270000" algn="tl">
                    <a:srgbClr val="000000">
                      <a:alpha val="40000"/>
                    </a:srgbClr>
                  </a:outerShdw>
                </a:effectLst>
              </a:rPr>
              <a:t>in direction of (a)&amp;(b)</a:t>
            </a:r>
          </a:p>
        </p:txBody>
      </p:sp>
      <p:sp>
        <p:nvSpPr>
          <p:cNvPr id="14" name="Rectangle 15"/>
          <p:cNvSpPr>
            <a:spLocks noChangeArrowheads="1"/>
          </p:cNvSpPr>
          <p:nvPr/>
        </p:nvSpPr>
        <p:spPr bwMode="auto">
          <a:xfrm>
            <a:off x="990600" y="1676400"/>
            <a:ext cx="7200800" cy="461665"/>
          </a:xfrm>
          <a:prstGeom prst="rect">
            <a:avLst/>
          </a:prstGeom>
          <a:noFill/>
          <a:ln w="19050" algn="ctr">
            <a:noFill/>
            <a:miter lim="800000"/>
            <a:headEnd/>
            <a:tailEnd/>
          </a:ln>
          <a:effectLst/>
        </p:spPr>
        <p:txBody>
          <a:bodyPr wrap="square">
            <a:spAutoFit/>
          </a:bodyPr>
          <a:lstStyle/>
          <a:p>
            <a:pPr>
              <a:defRPr/>
            </a:pPr>
            <a:r>
              <a:rPr lang="en-US" sz="2400" b="1" i="1" u="sng" dirty="0">
                <a:ln w="11430"/>
                <a:solidFill>
                  <a:schemeClr val="bg1"/>
                </a:solidFill>
                <a:effectLst>
                  <a:outerShdw blurRad="50800" dist="39000" dir="5460000" algn="tl">
                    <a:srgbClr val="000000">
                      <a:alpha val="38000"/>
                    </a:srgbClr>
                  </a:outerShdw>
                </a:effectLst>
              </a:rPr>
              <a:t>Design of </a:t>
            </a:r>
            <a:r>
              <a:rPr lang="en-US" sz="2400" b="1" i="1" u="sng" dirty="0" smtClean="0">
                <a:ln w="11430"/>
                <a:solidFill>
                  <a:schemeClr val="bg1"/>
                </a:solidFill>
                <a:effectLst>
                  <a:outerShdw blurRad="50800" dist="39000" dir="5460000" algn="tl">
                    <a:srgbClr val="000000">
                      <a:alpha val="38000"/>
                    </a:srgbClr>
                  </a:outerShdw>
                </a:effectLst>
              </a:rPr>
              <a:t>Rib ( 18)  in Two way ribbed slab</a:t>
            </a:r>
            <a:endParaRPr lang="en-US" sz="2400" b="1" i="1" u="sng" dirty="0">
              <a:ln w="11430"/>
              <a:solidFill>
                <a:schemeClr val="bg1"/>
              </a:solidFill>
              <a:effectLst>
                <a:outerShdw blurRad="50800" dist="39000" dir="5460000" algn="tl">
                  <a:srgbClr val="000000">
                    <a:alpha val="38000"/>
                  </a:srgbClr>
                </a:outerShdw>
              </a:effectLst>
            </a:endParaRPr>
          </a:p>
        </p:txBody>
      </p:sp>
      <p:pic>
        <p:nvPicPr>
          <p:cNvPr id="15" name="Picture 8" descr="ppi3"/>
          <p:cNvPicPr>
            <a:picLocks noChangeAspect="1" noChangeArrowheads="1" noCrop="1"/>
          </p:cNvPicPr>
          <p:nvPr/>
        </p:nvPicPr>
        <p:blipFill>
          <a:blip r:embed="rId2" cstate="print"/>
          <a:srcRect/>
          <a:stretch>
            <a:fillRect/>
          </a:stretch>
        </p:blipFill>
        <p:spPr bwMode="auto">
          <a:xfrm rot="5400000">
            <a:off x="-2438402" y="3810001"/>
            <a:ext cx="5486401" cy="609601"/>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pic>
        <p:nvPicPr>
          <p:cNvPr id="217090" name="Picture 2"/>
          <p:cNvPicPr>
            <a:picLocks noChangeAspect="1" noChangeArrowheads="1"/>
          </p:cNvPicPr>
          <p:nvPr/>
        </p:nvPicPr>
        <p:blipFill>
          <a:blip r:embed="rId2" cstate="print"/>
          <a:srcRect/>
          <a:stretch>
            <a:fillRect/>
          </a:stretch>
        </p:blipFill>
        <p:spPr bwMode="auto">
          <a:xfrm>
            <a:off x="1524000" y="2209800"/>
            <a:ext cx="6172201" cy="4267200"/>
          </a:xfrm>
          <a:prstGeom prst="rect">
            <a:avLst/>
          </a:prstGeom>
          <a:noFill/>
          <a:ln w="9525">
            <a:noFill/>
            <a:miter lim="800000"/>
            <a:headEnd/>
            <a:tailEnd/>
          </a:ln>
          <a:effectLst/>
        </p:spPr>
      </p:pic>
      <p:sp>
        <p:nvSpPr>
          <p:cNvPr id="5" name="مستطيل 4"/>
          <p:cNvSpPr/>
          <p:nvPr/>
        </p:nvSpPr>
        <p:spPr>
          <a:xfrm>
            <a:off x="2366224" y="1600200"/>
            <a:ext cx="3081420" cy="461665"/>
          </a:xfrm>
          <a:prstGeom prst="rect">
            <a:avLst/>
          </a:prstGeom>
        </p:spPr>
        <p:txBody>
          <a:bodyPr wrap="none">
            <a:spAutoFit/>
          </a:bodyPr>
          <a:lstStyle/>
          <a:p>
            <a:pPr>
              <a:defRPr/>
            </a:pPr>
            <a:r>
              <a:rPr lang="en-US" sz="2400" b="1" i="1" u="sng" dirty="0" smtClean="0">
                <a:ln w="11430"/>
                <a:solidFill>
                  <a:schemeClr val="bg1"/>
                </a:solidFill>
                <a:effectLst>
                  <a:outerShdw blurRad="50800" dist="39000" dir="5460000" algn="tl">
                    <a:srgbClr val="000000">
                      <a:alpha val="38000"/>
                    </a:srgbClr>
                  </a:outerShdw>
                </a:effectLst>
              </a:rPr>
              <a:t>Design of beam ( 23)</a:t>
            </a:r>
            <a:endParaRPr lang="en-US" sz="2400" b="1" i="1" u="sng" dirty="0">
              <a:ln w="11430"/>
              <a:solidFill>
                <a:schemeClr val="bg1"/>
              </a:solidFill>
              <a:effectLst>
                <a:outerShdw blurRad="50800" dist="39000" dir="5460000" algn="tl">
                  <a:srgbClr val="000000">
                    <a:alpha val="38000"/>
                  </a:srgbClr>
                </a:outerShdw>
              </a:effectLst>
            </a:endParaRPr>
          </a:p>
        </p:txBody>
      </p:sp>
      <p:pic>
        <p:nvPicPr>
          <p:cNvPr id="6" name="Picture 8" descr="ppi3"/>
          <p:cNvPicPr>
            <a:picLocks noChangeAspect="1" noChangeArrowheads="1" noCrop="1"/>
          </p:cNvPicPr>
          <p:nvPr/>
        </p:nvPicPr>
        <p:blipFill>
          <a:blip r:embed="rId3" cstate="print"/>
          <a:srcRect/>
          <a:stretch>
            <a:fillRect/>
          </a:stretch>
        </p:blipFill>
        <p:spPr bwMode="auto">
          <a:xfrm rot="5400000">
            <a:off x="-2438402" y="3810001"/>
            <a:ext cx="5486401" cy="609601"/>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pic>
        <p:nvPicPr>
          <p:cNvPr id="218352" name="Picture 240"/>
          <p:cNvPicPr>
            <a:picLocks noChangeAspect="1" noChangeArrowheads="1"/>
          </p:cNvPicPr>
          <p:nvPr/>
        </p:nvPicPr>
        <p:blipFill>
          <a:blip r:embed="rId2" cstate="print"/>
          <a:srcRect/>
          <a:stretch>
            <a:fillRect/>
          </a:stretch>
        </p:blipFill>
        <p:spPr bwMode="auto">
          <a:xfrm>
            <a:off x="838200" y="1828800"/>
            <a:ext cx="7543800" cy="20685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44" name="Picture 8" descr="ppi3"/>
          <p:cNvPicPr>
            <a:picLocks noChangeAspect="1" noChangeArrowheads="1" noCrop="1"/>
          </p:cNvPicPr>
          <p:nvPr/>
        </p:nvPicPr>
        <p:blipFill>
          <a:blip r:embed="rId3" cstate="print"/>
          <a:srcRect/>
          <a:stretch>
            <a:fillRect/>
          </a:stretch>
        </p:blipFill>
        <p:spPr bwMode="auto">
          <a:xfrm rot="5400000">
            <a:off x="-2438402" y="3810001"/>
            <a:ext cx="5486401" cy="609601"/>
          </a:xfrm>
          <a:prstGeom prst="rect">
            <a:avLst/>
          </a:prstGeom>
          <a:noFill/>
          <a:ln w="9525">
            <a:noFill/>
            <a:miter lim="800000"/>
            <a:headEnd/>
            <a:tailEnd/>
          </a:ln>
        </p:spPr>
      </p:pic>
      <p:pic>
        <p:nvPicPr>
          <p:cNvPr id="218354" name="Picture 242"/>
          <p:cNvPicPr>
            <a:picLocks noChangeAspect="1" noChangeArrowheads="1"/>
          </p:cNvPicPr>
          <p:nvPr/>
        </p:nvPicPr>
        <p:blipFill>
          <a:blip r:embed="rId4" cstate="print"/>
          <a:srcRect/>
          <a:stretch>
            <a:fillRect/>
          </a:stretch>
        </p:blipFill>
        <p:spPr bwMode="auto">
          <a:xfrm>
            <a:off x="838200" y="4191000"/>
            <a:ext cx="7543800" cy="2209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مستطيل 6"/>
          <p:cNvSpPr/>
          <p:nvPr/>
        </p:nvSpPr>
        <p:spPr>
          <a:xfrm>
            <a:off x="2895600" y="1295400"/>
            <a:ext cx="3081420" cy="461665"/>
          </a:xfrm>
          <a:prstGeom prst="rect">
            <a:avLst/>
          </a:prstGeom>
        </p:spPr>
        <p:txBody>
          <a:bodyPr wrap="none">
            <a:spAutoFit/>
          </a:bodyPr>
          <a:lstStyle/>
          <a:p>
            <a:pPr>
              <a:defRPr/>
            </a:pPr>
            <a:r>
              <a:rPr lang="en-US" sz="2400" b="1" i="1" u="sng" dirty="0" smtClean="0">
                <a:ln w="11430"/>
                <a:solidFill>
                  <a:schemeClr val="bg1"/>
                </a:solidFill>
                <a:effectLst>
                  <a:outerShdw blurRad="50800" dist="39000" dir="5460000" algn="tl">
                    <a:srgbClr val="000000">
                      <a:alpha val="38000"/>
                    </a:srgbClr>
                  </a:outerShdw>
                </a:effectLst>
              </a:rPr>
              <a:t>Design of beam ( 23)</a:t>
            </a:r>
            <a:endParaRPr lang="en-US" sz="2400" b="1" i="1" u="sng" dirty="0">
              <a:ln w="11430"/>
              <a:solidFill>
                <a:schemeClr val="bg1"/>
              </a:solidFill>
              <a:effectLst>
                <a:outerShdw blurRad="50800" dist="39000" dir="5460000" algn="tl">
                  <a:srgbClr val="000000">
                    <a:alpha val="38000"/>
                  </a:srgbClr>
                </a:outerShdw>
              </a:effectLst>
            </a:endParaRPr>
          </a:p>
        </p:txBody>
      </p:sp>
    </p:spTree>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sp>
        <p:nvSpPr>
          <p:cNvPr id="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dirty="0"/>
          </a:p>
        </p:txBody>
      </p:sp>
      <p:sp>
        <p:nvSpPr>
          <p:cNvPr id="9" name="Rectangle 15"/>
          <p:cNvSpPr>
            <a:spLocks noChangeArrowheads="1"/>
          </p:cNvSpPr>
          <p:nvPr/>
        </p:nvSpPr>
        <p:spPr bwMode="auto">
          <a:xfrm>
            <a:off x="2819400" y="1447800"/>
            <a:ext cx="3505200" cy="461963"/>
          </a:xfrm>
          <a:prstGeom prst="rect">
            <a:avLst/>
          </a:prstGeom>
          <a:noFill/>
          <a:ln w="19050" algn="ctr">
            <a:noFill/>
            <a:miter lim="800000"/>
            <a:headEnd/>
            <a:tailEnd/>
          </a:ln>
          <a:effectLst/>
        </p:spPr>
        <p:txBody>
          <a:bodyPr>
            <a:spAutoFit/>
          </a:bodyPr>
          <a:lstStyle/>
          <a:p>
            <a:pPr>
              <a:defRPr/>
            </a:pPr>
            <a:r>
              <a:rPr lang="en-US" sz="2400" b="1" i="1" u="sng" dirty="0">
                <a:ln w="11430"/>
                <a:solidFill>
                  <a:schemeClr val="bg1"/>
                </a:solidFill>
                <a:effectLst>
                  <a:outerShdw blurRad="50800" dist="39000" dir="5460000" algn="tl">
                    <a:srgbClr val="000000">
                      <a:alpha val="38000"/>
                    </a:srgbClr>
                  </a:outerShdw>
                </a:effectLst>
              </a:rPr>
              <a:t>Design of beam ( </a:t>
            </a:r>
            <a:r>
              <a:rPr lang="en-US" sz="2400" b="1" i="1" u="sng" dirty="0" smtClean="0">
                <a:ln w="11430"/>
                <a:solidFill>
                  <a:schemeClr val="bg1"/>
                </a:solidFill>
                <a:effectLst>
                  <a:outerShdw blurRad="50800" dist="39000" dir="5460000" algn="tl">
                    <a:srgbClr val="000000">
                      <a:alpha val="38000"/>
                    </a:srgbClr>
                  </a:outerShdw>
                </a:effectLst>
              </a:rPr>
              <a:t>23)</a:t>
            </a:r>
            <a:endParaRPr lang="en-US" sz="2400" b="1" i="1" u="sng" dirty="0">
              <a:ln w="11430"/>
              <a:solidFill>
                <a:schemeClr val="bg1"/>
              </a:solidFill>
              <a:effectLst>
                <a:outerShdw blurRad="50800" dist="39000" dir="5460000" algn="tl">
                  <a:srgbClr val="000000">
                    <a:alpha val="38000"/>
                  </a:srgbClr>
                </a:outerShdw>
              </a:effectLst>
            </a:endParaRPr>
          </a:p>
        </p:txBody>
      </p:sp>
      <p:sp>
        <p:nvSpPr>
          <p:cNvPr id="11" name="TextBox 9"/>
          <p:cNvSpPr txBox="1"/>
          <p:nvPr/>
        </p:nvSpPr>
        <p:spPr>
          <a:xfrm>
            <a:off x="4724400" y="1828800"/>
            <a:ext cx="5214974" cy="4801314"/>
          </a:xfrm>
          <a:prstGeom prst="rect">
            <a:avLst/>
          </a:prstGeom>
          <a:noFill/>
        </p:spPr>
        <p:txBody>
          <a:bodyPr wrap="square" rtlCol="1">
            <a:spAutoFit/>
          </a:bodyPr>
          <a:lstStyle/>
          <a:p>
            <a:pPr algn="l"/>
            <a:r>
              <a:rPr lang="en-US" dirty="0" smtClean="0">
                <a:solidFill>
                  <a:schemeClr val="bg1"/>
                </a:solidFill>
              </a:rPr>
              <a:t> </a:t>
            </a:r>
          </a:p>
          <a:p>
            <a:pPr algn="l"/>
            <a:r>
              <a:rPr lang="en-US" b="1" u="sng" dirty="0" smtClean="0">
                <a:solidFill>
                  <a:schemeClr val="bg1"/>
                </a:solidFill>
                <a:effectLst>
                  <a:outerShdw blurRad="50800" dist="38100" dir="270000" algn="tl">
                    <a:srgbClr val="000000">
                      <a:alpha val="40000"/>
                    </a:srgbClr>
                  </a:outerShdw>
                </a:effectLst>
              </a:rPr>
              <a:t>Negative Moment</a:t>
            </a:r>
          </a:p>
          <a:p>
            <a:pPr algn="l">
              <a:lnSpc>
                <a:spcPct val="150000"/>
              </a:lnSpc>
              <a:spcBef>
                <a:spcPct val="50000"/>
              </a:spcBef>
            </a:pPr>
            <a:r>
              <a:rPr lang="en-US" b="1" u="sng" dirty="0" smtClean="0">
                <a:solidFill>
                  <a:schemeClr val="bg1"/>
                </a:solidFill>
              </a:rPr>
              <a:t>Support (1): </a:t>
            </a:r>
            <a:r>
              <a:rPr lang="en-US" b="1" dirty="0" smtClean="0">
                <a:solidFill>
                  <a:schemeClr val="bg1"/>
                </a:solidFill>
              </a:rPr>
              <a:t>            </a:t>
            </a:r>
            <a:r>
              <a:rPr lang="en-US" b="1" dirty="0" smtClean="0">
                <a:solidFill>
                  <a:schemeClr val="bg1"/>
                </a:solidFill>
                <a:effectLst>
                  <a:outerShdw blurRad="50800" dist="38100" dir="270000" algn="tl">
                    <a:srgbClr val="000000">
                      <a:alpha val="40000"/>
                    </a:srgbClr>
                  </a:outerShdw>
                </a:effectLst>
              </a:rPr>
              <a:t>Mu=97.7 KN.m </a:t>
            </a:r>
          </a:p>
          <a:p>
            <a:pPr algn="l">
              <a:lnSpc>
                <a:spcPct val="150000"/>
              </a:lnSpc>
              <a:spcBef>
                <a:spcPct val="50000"/>
              </a:spcBef>
            </a:pPr>
            <a:r>
              <a:rPr lang="en-US" dirty="0" smtClean="0">
                <a:solidFill>
                  <a:schemeClr val="bg1"/>
                </a:solidFill>
              </a:rPr>
              <a:t>Select 4 Ф 18 mm .</a:t>
            </a:r>
            <a:r>
              <a:rPr lang="en-US" b="1" dirty="0" smtClean="0">
                <a:solidFill>
                  <a:schemeClr val="bg1"/>
                </a:solidFill>
                <a:effectLst>
                  <a:outerShdw blurRad="50800" dist="38100" dir="270000" algn="tl">
                    <a:srgbClr val="000000">
                      <a:alpha val="40000"/>
                    </a:srgbClr>
                  </a:outerShdw>
                </a:effectLst>
              </a:rPr>
              <a:t> </a:t>
            </a:r>
            <a:endParaRPr lang="ar-SA" b="1" dirty="0" smtClean="0">
              <a:solidFill>
                <a:schemeClr val="bg1"/>
              </a:solidFill>
              <a:effectLst>
                <a:outerShdw blurRad="50800" dist="38100" dir="270000" algn="tl">
                  <a:srgbClr val="000000">
                    <a:alpha val="40000"/>
                  </a:srgbClr>
                </a:outerShdw>
              </a:effectLst>
            </a:endParaRPr>
          </a:p>
          <a:p>
            <a:pPr algn="l">
              <a:lnSpc>
                <a:spcPct val="150000"/>
              </a:lnSpc>
              <a:spcBef>
                <a:spcPct val="50000"/>
              </a:spcBef>
            </a:pPr>
            <a:r>
              <a:rPr lang="en-US" b="1" u="sng" dirty="0" smtClean="0">
                <a:solidFill>
                  <a:schemeClr val="bg1"/>
                </a:solidFill>
              </a:rPr>
              <a:t>Support (2):</a:t>
            </a:r>
            <a:r>
              <a:rPr lang="en-US" dirty="0" smtClean="0">
                <a:solidFill>
                  <a:schemeClr val="bg1"/>
                </a:solidFill>
              </a:rPr>
              <a:t>              </a:t>
            </a:r>
            <a:r>
              <a:rPr lang="en-US" b="1" dirty="0" smtClean="0">
                <a:solidFill>
                  <a:schemeClr val="bg1"/>
                </a:solidFill>
                <a:effectLst>
                  <a:outerShdw blurRad="50800" dist="38100" dir="270000" algn="tl">
                    <a:srgbClr val="000000">
                      <a:alpha val="40000"/>
                    </a:srgbClr>
                  </a:outerShdw>
                </a:effectLst>
              </a:rPr>
              <a:t>Mu=182.6KN.m </a:t>
            </a:r>
          </a:p>
          <a:p>
            <a:pPr algn="l">
              <a:lnSpc>
                <a:spcPct val="150000"/>
              </a:lnSpc>
              <a:spcBef>
                <a:spcPct val="50000"/>
              </a:spcBef>
            </a:pPr>
            <a:r>
              <a:rPr lang="en-US" dirty="0" smtClean="0">
                <a:solidFill>
                  <a:schemeClr val="bg1"/>
                </a:solidFill>
              </a:rPr>
              <a:t>Select 6 Ф 20 mm .</a:t>
            </a:r>
            <a:r>
              <a:rPr lang="en-US" b="1" dirty="0" smtClean="0">
                <a:solidFill>
                  <a:schemeClr val="bg1"/>
                </a:solidFill>
                <a:effectLst>
                  <a:outerShdw blurRad="50800" dist="38100" dir="270000" algn="tl">
                    <a:srgbClr val="000000">
                      <a:alpha val="40000"/>
                    </a:srgbClr>
                  </a:outerShdw>
                </a:effectLst>
              </a:rPr>
              <a:t> </a:t>
            </a:r>
          </a:p>
          <a:p>
            <a:pPr algn="l">
              <a:lnSpc>
                <a:spcPct val="150000"/>
              </a:lnSpc>
              <a:spcBef>
                <a:spcPct val="50000"/>
              </a:spcBef>
            </a:pPr>
            <a:r>
              <a:rPr lang="en-US" b="1" u="sng" dirty="0" smtClean="0">
                <a:solidFill>
                  <a:schemeClr val="bg1"/>
                </a:solidFill>
              </a:rPr>
              <a:t>Support (3):</a:t>
            </a:r>
            <a:r>
              <a:rPr lang="en-US" dirty="0" smtClean="0">
                <a:solidFill>
                  <a:schemeClr val="bg1"/>
                </a:solidFill>
              </a:rPr>
              <a:t>               </a:t>
            </a:r>
            <a:r>
              <a:rPr lang="en-US" b="1" dirty="0" smtClean="0">
                <a:solidFill>
                  <a:schemeClr val="bg1"/>
                </a:solidFill>
                <a:effectLst>
                  <a:outerShdw blurRad="50800" dist="38100" dir="270000" algn="tl">
                    <a:srgbClr val="000000">
                      <a:alpha val="40000"/>
                    </a:srgbClr>
                  </a:outerShdw>
                </a:effectLst>
              </a:rPr>
              <a:t>Mu=171.6KN.m </a:t>
            </a:r>
          </a:p>
          <a:p>
            <a:pPr algn="l">
              <a:lnSpc>
                <a:spcPct val="150000"/>
              </a:lnSpc>
              <a:spcBef>
                <a:spcPct val="50000"/>
              </a:spcBef>
            </a:pPr>
            <a:r>
              <a:rPr lang="en-US" dirty="0" smtClean="0">
                <a:solidFill>
                  <a:schemeClr val="bg1"/>
                </a:solidFill>
              </a:rPr>
              <a:t>Select 6 Ф 20 mm .</a:t>
            </a:r>
            <a:r>
              <a:rPr lang="en-US" b="1" dirty="0" smtClean="0">
                <a:solidFill>
                  <a:schemeClr val="bg1"/>
                </a:solidFill>
                <a:effectLst>
                  <a:outerShdw blurRad="50800" dist="38100" dir="270000" algn="tl">
                    <a:srgbClr val="000000">
                      <a:alpha val="40000"/>
                    </a:srgbClr>
                  </a:outerShdw>
                </a:effectLst>
              </a:rPr>
              <a:t>  </a:t>
            </a:r>
          </a:p>
          <a:p>
            <a:pPr algn="l">
              <a:lnSpc>
                <a:spcPct val="150000"/>
              </a:lnSpc>
              <a:spcBef>
                <a:spcPct val="50000"/>
              </a:spcBef>
            </a:pPr>
            <a:r>
              <a:rPr lang="en-US" b="1" dirty="0" smtClean="0">
                <a:solidFill>
                  <a:schemeClr val="bg1"/>
                </a:solidFill>
                <a:effectLst>
                  <a:outerShdw blurRad="50800" dist="38100" dir="270000" algn="tl">
                    <a:srgbClr val="000000">
                      <a:alpha val="40000"/>
                    </a:srgbClr>
                  </a:outerShdw>
                </a:effectLst>
              </a:rPr>
              <a:t>Maximum Shear = 213.8 kN</a:t>
            </a:r>
            <a:endParaRPr lang="ar-JO" b="1" dirty="0" smtClean="0">
              <a:solidFill>
                <a:schemeClr val="bg1"/>
              </a:solidFill>
              <a:effectLst>
                <a:outerShdw blurRad="50800" dist="38100" dir="270000" algn="tl">
                  <a:srgbClr val="000000">
                    <a:alpha val="40000"/>
                  </a:srgbClr>
                </a:outerShdw>
              </a:effectLst>
            </a:endParaRPr>
          </a:p>
          <a:p>
            <a:pPr algn="l"/>
            <a:r>
              <a:rPr lang="en-US" dirty="0" smtClean="0">
                <a:solidFill>
                  <a:schemeClr val="bg1"/>
                </a:solidFill>
              </a:rPr>
              <a:t>  Use 4 legs Ф 10 @ 15 cm.</a:t>
            </a:r>
            <a:endParaRPr lang="ar-SA" dirty="0">
              <a:solidFill>
                <a:schemeClr val="bg1"/>
              </a:solidFill>
            </a:endParaRPr>
          </a:p>
        </p:txBody>
      </p:sp>
      <p:sp>
        <p:nvSpPr>
          <p:cNvPr id="12" name="TextBox 10"/>
          <p:cNvSpPr txBox="1"/>
          <p:nvPr/>
        </p:nvSpPr>
        <p:spPr>
          <a:xfrm>
            <a:off x="685800" y="2743200"/>
            <a:ext cx="3981480" cy="6617196"/>
          </a:xfrm>
          <a:prstGeom prst="rect">
            <a:avLst/>
          </a:prstGeom>
          <a:noFill/>
        </p:spPr>
        <p:txBody>
          <a:bodyPr wrap="square" rtlCol="1">
            <a:spAutoFit/>
          </a:bodyPr>
          <a:lstStyle/>
          <a:p>
            <a:pPr algn="l">
              <a:lnSpc>
                <a:spcPct val="150000"/>
              </a:lnSpc>
              <a:spcBef>
                <a:spcPct val="50000"/>
              </a:spcBef>
            </a:pPr>
            <a:r>
              <a:rPr lang="en-US" sz="1600" b="1" dirty="0" smtClean="0">
                <a:solidFill>
                  <a:schemeClr val="bg1"/>
                </a:solidFill>
                <a:effectLst>
                  <a:outerShdw blurRad="50800" dist="38100" dir="270000" algn="tl">
                    <a:srgbClr val="000000">
                      <a:alpha val="40000"/>
                    </a:srgbClr>
                  </a:outerShdw>
                </a:effectLst>
              </a:rPr>
              <a:t>Positive Moment (span 1) = 86.4 kN.m</a:t>
            </a:r>
            <a:endParaRPr lang="ar-JO" sz="1600" b="1" dirty="0" smtClean="0">
              <a:solidFill>
                <a:schemeClr val="bg1"/>
              </a:solidFill>
              <a:effectLst>
                <a:outerShdw blurRad="50800" dist="38100" dir="270000" algn="tl">
                  <a:srgbClr val="000000">
                    <a:alpha val="40000"/>
                  </a:srgbClr>
                </a:outerShdw>
              </a:effectLst>
            </a:endParaRPr>
          </a:p>
          <a:p>
            <a:pPr algn="l"/>
            <a:r>
              <a:rPr lang="en-US" sz="1600" dirty="0" smtClean="0">
                <a:solidFill>
                  <a:schemeClr val="bg1"/>
                </a:solidFill>
              </a:rPr>
              <a:t>   Select 4 Ф 18 mm. </a:t>
            </a:r>
          </a:p>
          <a:p>
            <a:pPr algn="l">
              <a:lnSpc>
                <a:spcPct val="150000"/>
              </a:lnSpc>
              <a:spcBef>
                <a:spcPct val="50000"/>
              </a:spcBef>
            </a:pPr>
            <a:r>
              <a:rPr lang="en-US" sz="1600" b="1" dirty="0" smtClean="0">
                <a:solidFill>
                  <a:schemeClr val="bg1"/>
                </a:solidFill>
                <a:effectLst>
                  <a:outerShdw blurRad="50800" dist="38100" dir="270000" algn="tl">
                    <a:srgbClr val="000000">
                      <a:alpha val="40000"/>
                    </a:srgbClr>
                  </a:outerShdw>
                </a:effectLst>
              </a:rPr>
              <a:t>Positive Moment (span 2) =121.9kN.m</a:t>
            </a:r>
            <a:endParaRPr lang="ar-JO" sz="1600" b="1" dirty="0" smtClean="0">
              <a:solidFill>
                <a:schemeClr val="bg1"/>
              </a:solidFill>
              <a:effectLst>
                <a:outerShdw blurRad="50800" dist="38100" dir="270000" algn="tl">
                  <a:srgbClr val="000000">
                    <a:alpha val="40000"/>
                  </a:srgbClr>
                </a:outerShdw>
              </a:effectLst>
            </a:endParaRPr>
          </a:p>
          <a:p>
            <a:pPr algn="l"/>
            <a:r>
              <a:rPr lang="en-US" sz="1600" dirty="0" smtClean="0">
                <a:solidFill>
                  <a:schemeClr val="bg1"/>
                </a:solidFill>
              </a:rPr>
              <a:t>  Select 4Ф 20 mm .</a:t>
            </a:r>
          </a:p>
          <a:p>
            <a:pPr algn="l">
              <a:lnSpc>
                <a:spcPct val="150000"/>
              </a:lnSpc>
              <a:spcBef>
                <a:spcPct val="50000"/>
              </a:spcBef>
            </a:pPr>
            <a:r>
              <a:rPr lang="en-US" sz="1600" b="1" dirty="0" smtClean="0">
                <a:solidFill>
                  <a:schemeClr val="bg1"/>
                </a:solidFill>
                <a:effectLst>
                  <a:outerShdw blurRad="50800" dist="38100" dir="270000" algn="tl">
                    <a:srgbClr val="000000">
                      <a:alpha val="40000"/>
                    </a:srgbClr>
                  </a:outerShdw>
                </a:effectLst>
              </a:rPr>
              <a:t>Positive Moment (span 3) =148.3 kN.m</a:t>
            </a:r>
            <a:endParaRPr lang="ar-JO" sz="1600" b="1" dirty="0" smtClean="0">
              <a:solidFill>
                <a:schemeClr val="bg1"/>
              </a:solidFill>
              <a:effectLst>
                <a:outerShdw blurRad="50800" dist="38100" dir="270000" algn="tl">
                  <a:srgbClr val="000000">
                    <a:alpha val="40000"/>
                  </a:srgbClr>
                </a:outerShdw>
              </a:effectLst>
            </a:endParaRPr>
          </a:p>
          <a:p>
            <a:pPr algn="l"/>
            <a:r>
              <a:rPr lang="en-US" sz="1600" dirty="0" smtClean="0">
                <a:solidFill>
                  <a:schemeClr val="bg1"/>
                </a:solidFill>
              </a:rPr>
              <a:t>  Select 5Ф 20 mm .</a:t>
            </a:r>
          </a:p>
          <a:p>
            <a:pPr algn="l">
              <a:lnSpc>
                <a:spcPct val="150000"/>
              </a:lnSpc>
              <a:spcBef>
                <a:spcPct val="50000"/>
              </a:spcBef>
            </a:pPr>
            <a:r>
              <a:rPr lang="en-US" sz="1600" b="1" dirty="0" smtClean="0">
                <a:solidFill>
                  <a:schemeClr val="bg1"/>
                </a:solidFill>
                <a:effectLst>
                  <a:outerShdw blurRad="50800" dist="38100" dir="270000" algn="tl">
                    <a:srgbClr val="000000">
                      <a:alpha val="40000"/>
                    </a:srgbClr>
                  </a:outerShdw>
                </a:effectLst>
              </a:rPr>
              <a:t>Positive Moment (span 4) = 181.3 kN.m</a:t>
            </a:r>
            <a:endParaRPr lang="ar-JO" sz="1600" b="1" dirty="0" smtClean="0">
              <a:solidFill>
                <a:schemeClr val="bg1"/>
              </a:solidFill>
              <a:effectLst>
                <a:outerShdw blurRad="50800" dist="38100" dir="270000" algn="tl">
                  <a:srgbClr val="000000">
                    <a:alpha val="40000"/>
                  </a:srgbClr>
                </a:outerShdw>
              </a:effectLst>
            </a:endParaRPr>
          </a:p>
          <a:p>
            <a:pPr algn="l"/>
            <a:r>
              <a:rPr lang="en-US" sz="1600" dirty="0" smtClean="0">
                <a:solidFill>
                  <a:schemeClr val="bg1"/>
                </a:solidFill>
              </a:rPr>
              <a:t>  Select 6Ф 20 mm .</a:t>
            </a:r>
          </a:p>
          <a:p>
            <a:pPr algn="l"/>
            <a:endParaRPr lang="en-US" sz="1600" b="1" dirty="0" smtClean="0">
              <a:solidFill>
                <a:schemeClr val="bg1"/>
              </a:solidFill>
            </a:endParaRPr>
          </a:p>
          <a:p>
            <a:pPr algn="l"/>
            <a:endParaRPr lang="en-US" sz="1600" dirty="0" smtClean="0">
              <a:solidFill>
                <a:schemeClr val="bg1"/>
              </a:solidFill>
            </a:endParaRPr>
          </a:p>
          <a:p>
            <a:pPr algn="l"/>
            <a:endParaRPr lang="en-US" sz="1600" b="1" dirty="0" smtClean="0">
              <a:solidFill>
                <a:schemeClr val="bg1"/>
              </a:solidFill>
              <a:effectLst>
                <a:outerShdw blurRad="50800" dist="38100" dir="270000" algn="tl">
                  <a:srgbClr val="000000">
                    <a:alpha val="40000"/>
                  </a:srgbClr>
                </a:outerShdw>
              </a:effectLst>
            </a:endParaRPr>
          </a:p>
          <a:p>
            <a:pPr algn="l"/>
            <a:endParaRPr lang="en-US" sz="1600" dirty="0" smtClean="0">
              <a:solidFill>
                <a:schemeClr val="bg1"/>
              </a:solidFill>
            </a:endParaRPr>
          </a:p>
          <a:p>
            <a:pPr algn="l"/>
            <a:r>
              <a:rPr lang="en-US" sz="1600" b="1" dirty="0" smtClean="0">
                <a:solidFill>
                  <a:schemeClr val="bg1"/>
                </a:solidFill>
              </a:rPr>
              <a:t> </a:t>
            </a:r>
            <a:endParaRPr lang="en-US" sz="1600" dirty="0" smtClean="0">
              <a:solidFill>
                <a:schemeClr val="bg1"/>
              </a:solidFill>
            </a:endParaRPr>
          </a:p>
          <a:p>
            <a:pPr algn="l">
              <a:lnSpc>
                <a:spcPct val="150000"/>
              </a:lnSpc>
              <a:spcBef>
                <a:spcPct val="50000"/>
              </a:spcBef>
            </a:pPr>
            <a:endParaRPr lang="ar-JO" sz="1600" dirty="0" smtClean="0">
              <a:solidFill>
                <a:schemeClr val="bg1"/>
              </a:solidFill>
            </a:endParaRPr>
          </a:p>
          <a:p>
            <a:pPr algn="l">
              <a:lnSpc>
                <a:spcPct val="150000"/>
              </a:lnSpc>
              <a:spcBef>
                <a:spcPct val="50000"/>
              </a:spcBef>
            </a:pPr>
            <a:endParaRPr lang="ar-JO" sz="1600" dirty="0" smtClean="0">
              <a:solidFill>
                <a:schemeClr val="bg1"/>
              </a:solidFill>
            </a:endParaRPr>
          </a:p>
          <a:p>
            <a:pPr algn="l">
              <a:lnSpc>
                <a:spcPct val="150000"/>
              </a:lnSpc>
              <a:spcBef>
                <a:spcPct val="50000"/>
              </a:spcBef>
            </a:pPr>
            <a:endParaRPr lang="ar-JO" sz="1600" dirty="0" smtClean="0">
              <a:solidFill>
                <a:schemeClr val="bg1"/>
              </a:solidFill>
            </a:endParaRPr>
          </a:p>
          <a:p>
            <a:pPr algn="l">
              <a:lnSpc>
                <a:spcPct val="150000"/>
              </a:lnSpc>
              <a:spcBef>
                <a:spcPct val="50000"/>
              </a:spcBef>
            </a:pPr>
            <a:endParaRPr lang="en-US" sz="1600" b="1" dirty="0" smtClean="0">
              <a:solidFill>
                <a:schemeClr val="bg1"/>
              </a:solidFill>
              <a:effectLst>
                <a:outerShdw blurRad="50800" dist="38100" dir="270000" algn="tl">
                  <a:srgbClr val="000000">
                    <a:alpha val="40000"/>
                  </a:srgbClr>
                </a:outerShdw>
              </a:effectLst>
            </a:endParaRPr>
          </a:p>
          <a:p>
            <a:pPr algn="l">
              <a:lnSpc>
                <a:spcPct val="150000"/>
              </a:lnSpc>
              <a:spcBef>
                <a:spcPct val="50000"/>
              </a:spcBef>
            </a:pPr>
            <a:endParaRPr lang="en-US" sz="1600" b="1" dirty="0">
              <a:solidFill>
                <a:schemeClr val="bg1"/>
              </a:solidFill>
            </a:endParaRPr>
          </a:p>
        </p:txBody>
      </p:sp>
      <p:sp>
        <p:nvSpPr>
          <p:cNvPr id="13" name="مستطيل 12"/>
          <p:cNvSpPr/>
          <p:nvPr/>
        </p:nvSpPr>
        <p:spPr>
          <a:xfrm>
            <a:off x="685800" y="2286000"/>
            <a:ext cx="2024400" cy="369332"/>
          </a:xfrm>
          <a:prstGeom prst="rect">
            <a:avLst/>
          </a:prstGeom>
        </p:spPr>
        <p:txBody>
          <a:bodyPr wrap="none">
            <a:spAutoFit/>
          </a:bodyPr>
          <a:lstStyle/>
          <a:p>
            <a:pPr algn="l"/>
            <a:r>
              <a:rPr lang="en-US" b="1" u="sng" dirty="0" smtClean="0">
                <a:solidFill>
                  <a:schemeClr val="bg1"/>
                </a:solidFill>
                <a:effectLst>
                  <a:outerShdw blurRad="50800" dist="38100" dir="270000" algn="tl">
                    <a:srgbClr val="000000">
                      <a:alpha val="40000"/>
                    </a:srgbClr>
                  </a:outerShdw>
                </a:effectLst>
              </a:rPr>
              <a:t>Positive Moment</a:t>
            </a:r>
          </a:p>
        </p:txBody>
      </p:sp>
      <p:cxnSp>
        <p:nvCxnSpPr>
          <p:cNvPr id="15" name="رابط مستقيم 14"/>
          <p:cNvCxnSpPr/>
          <p:nvPr/>
        </p:nvCxnSpPr>
        <p:spPr>
          <a:xfrm rot="5400000">
            <a:off x="2286000" y="4495800"/>
            <a:ext cx="47244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6" name="Picture 8" descr="ppi3"/>
          <p:cNvPicPr>
            <a:picLocks noChangeAspect="1" noChangeArrowheads="1" noCrop="1"/>
          </p:cNvPicPr>
          <p:nvPr/>
        </p:nvPicPr>
        <p:blipFill>
          <a:blip r:embed="rId2" cstate="print"/>
          <a:srcRect/>
          <a:stretch>
            <a:fillRect/>
          </a:stretch>
        </p:blipFill>
        <p:spPr bwMode="auto">
          <a:xfrm rot="5400000">
            <a:off x="-2438402" y="3810001"/>
            <a:ext cx="5486401" cy="609601"/>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descr="13.jpg"/>
          <p:cNvPicPr>
            <a:picLocks noChangeAspect="1"/>
          </p:cNvPicPr>
          <p:nvPr/>
        </p:nvPicPr>
        <p:blipFill>
          <a:blip r:embed="rId2" cstate="print">
            <a:lum bright="70000" contrast="-70000"/>
          </a:blip>
          <a:stretch>
            <a:fillRect/>
          </a:stretch>
        </p:blipFill>
        <p:spPr>
          <a:xfrm>
            <a:off x="838200" y="723900"/>
            <a:ext cx="8280400" cy="6210300"/>
          </a:xfrm>
          <a:prstGeom prst="rect">
            <a:avLst/>
          </a:prstGeom>
          <a:ln w="3175">
            <a:solidFill>
              <a:schemeClr val="tx1"/>
            </a:solidFill>
          </a:ln>
          <a:effectLst>
            <a:softEdge rad="112500"/>
          </a:effectLst>
        </p:spPr>
      </p:pic>
      <p:sp>
        <p:nvSpPr>
          <p:cNvPr id="3" name="عنوان 1"/>
          <p:cNvSpPr>
            <a:spLocks noGrp="1"/>
          </p:cNvSpPr>
          <p:nvPr>
            <p:ph type="title"/>
          </p:nvPr>
        </p:nvSpPr>
        <p:spPr>
          <a:xfrm>
            <a:off x="685800" y="1371600"/>
            <a:ext cx="8077200" cy="4876800"/>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ar-JO" sz="2800" b="1" i="1" dirty="0" smtClean="0">
                <a:ln w="11430"/>
                <a:effectLst>
                  <a:outerShdw blurRad="50800" dist="39000" dir="5460000" algn="tl">
                    <a:srgbClr val="000000">
                      <a:alpha val="38000"/>
                    </a:srgbClr>
                  </a:outerShdw>
                </a:effectLst>
              </a:rPr>
              <a:t>أسباب اختيار المشروع</a:t>
            </a:r>
            <a:r>
              <a:rPr lang="ar-SA" sz="2800" b="1" i="1" dirty="0" smtClean="0">
                <a:ln w="11430"/>
                <a:effectLst>
                  <a:outerShdw blurRad="50800" dist="39000" dir="5460000" algn="tl">
                    <a:srgbClr val="000000">
                      <a:alpha val="38000"/>
                    </a:srgbClr>
                  </a:outerShdw>
                </a:effectLst>
              </a:rPr>
              <a:t>:</a:t>
            </a:r>
            <a:r>
              <a:rPr lang="ar-JO" sz="2800" dirty="0" smtClean="0"/>
              <a:t/>
            </a:r>
            <a:br>
              <a:rPr lang="ar-JO" sz="2800" dirty="0" smtClean="0"/>
            </a:br>
            <a:r>
              <a:rPr lang="ar-SA" sz="2800" dirty="0" smtClean="0"/>
              <a:t>من الأسباب التي دعت إلى  اختيار هذا المشروع ومنها:</a:t>
            </a:r>
            <a:r>
              <a:rPr lang="en-US" sz="2800" dirty="0" smtClean="0"/>
              <a:t/>
            </a:r>
            <a:br>
              <a:rPr lang="en-US" sz="2800" dirty="0" smtClean="0"/>
            </a:br>
            <a:r>
              <a:rPr lang="ar-JO" sz="2800" dirty="0" smtClean="0"/>
              <a:t>1) </a:t>
            </a:r>
            <a:r>
              <a:rPr lang="ar-SA" sz="2800" dirty="0" smtClean="0"/>
              <a:t>حاجه الجامعة لوجود مركز أبحاث تستطيع به مواكبه التطور العلمي وتنفيذ الأبحاث المتعددة.</a:t>
            </a:r>
            <a:r>
              <a:rPr lang="en-US" sz="2800" dirty="0" smtClean="0"/>
              <a:t/>
            </a:r>
            <a:br>
              <a:rPr lang="en-US" sz="2800" dirty="0" smtClean="0"/>
            </a:br>
            <a:r>
              <a:rPr lang="ar-JO" sz="2800" dirty="0" smtClean="0"/>
              <a:t>2) </a:t>
            </a:r>
            <a:r>
              <a:rPr lang="ar-SA" sz="2800" dirty="0" smtClean="0"/>
              <a:t>الرغبة في أن يكون المشروع عائدا على الجامعة بالفائدة تقديرا </a:t>
            </a:r>
            <a:r>
              <a:rPr lang="ar-SA" sz="2800" dirty="0" err="1" smtClean="0"/>
              <a:t>و</a:t>
            </a:r>
            <a:r>
              <a:rPr lang="ar-SA" sz="2800" dirty="0" smtClean="0"/>
              <a:t> عرفانا لهذا الصرح العلمي.</a:t>
            </a:r>
            <a:r>
              <a:rPr lang="en-US" sz="2800" dirty="0" smtClean="0"/>
              <a:t/>
            </a:r>
            <a:br>
              <a:rPr lang="en-US" sz="2800" dirty="0" smtClean="0"/>
            </a:br>
            <a:r>
              <a:rPr lang="ar-JO" sz="2800" dirty="0" smtClean="0"/>
              <a:t>3) </a:t>
            </a:r>
            <a:r>
              <a:rPr lang="ar-SA" sz="2800" dirty="0" smtClean="0"/>
              <a:t>الرغبة في أن يكون مشروع التخرج مشروعاً حيوياً قابلاً للتنفيذ.</a:t>
            </a:r>
            <a:r>
              <a:rPr lang="en-US" sz="2800" dirty="0" smtClean="0"/>
              <a:t/>
            </a:r>
            <a:br>
              <a:rPr lang="en-US" sz="2800" dirty="0" smtClean="0"/>
            </a:br>
            <a:r>
              <a:rPr lang="ar-JO" sz="2800" dirty="0" smtClean="0"/>
              <a:t>4) </a:t>
            </a:r>
            <a:r>
              <a:rPr lang="ar-SA" sz="2800" dirty="0" smtClean="0"/>
              <a:t>الحاجة إلى تجميع المعلومات الإنشائية, وتطبيقها في مشروع إنشائي تتنوع فيه العناصر الإنشائية.</a:t>
            </a:r>
            <a:r>
              <a:rPr lang="en-US" sz="2800" dirty="0" smtClean="0"/>
              <a:t/>
            </a:r>
            <a:br>
              <a:rPr lang="en-US" sz="2800" dirty="0" smtClean="0"/>
            </a:br>
            <a:r>
              <a:rPr lang="ar-JO" sz="2800" dirty="0" smtClean="0"/>
              <a:t>5) </a:t>
            </a:r>
            <a:r>
              <a:rPr lang="ar-SA" sz="2800" dirty="0" smtClean="0"/>
              <a:t>لأنه جزء من متطلبات إنهاء درجة البكالوريوس.</a:t>
            </a:r>
            <a:r>
              <a:rPr lang="en-US" sz="2800" dirty="0" smtClean="0"/>
              <a:t/>
            </a:r>
            <a:br>
              <a:rPr lang="en-US" sz="2800" dirty="0" smtClean="0"/>
            </a:br>
            <a:endParaRPr lang="ar-SA"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4" name="Picture 8" descr="ppi3"/>
          <p:cNvPicPr>
            <a:picLocks noChangeAspect="1" noChangeArrowheads="1" noCrop="1"/>
          </p:cNvPicPr>
          <p:nvPr/>
        </p:nvPicPr>
        <p:blipFill>
          <a:blip r:embed="rId3"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10" name="Round Diagonal Corner Rectangle 13"/>
          <p:cNvSpPr/>
          <p:nvPr/>
        </p:nvSpPr>
        <p:spPr bwMode="auto">
          <a:xfrm>
            <a:off x="6477000" y="5334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defRPr/>
            </a:pPr>
            <a:r>
              <a:rPr lang="ar-SA" sz="2800" b="1" dirty="0" smtClean="0">
                <a:ln w="11430"/>
                <a:solidFill>
                  <a:srgbClr val="C00000"/>
                </a:solidFill>
                <a:effectLst>
                  <a:outerShdw blurRad="50800" dist="39000" dir="5460000" algn="tl">
                    <a:srgbClr val="000000">
                      <a:alpha val="38000"/>
                    </a:srgbClr>
                  </a:outerShdw>
                </a:effectLst>
              </a:rPr>
              <a:t>الفصل الأول</a:t>
            </a:r>
            <a:endParaRPr lang="ar-SA" sz="2800" b="1" dirty="0">
              <a:ln w="11430"/>
              <a:solidFill>
                <a:srgbClr val="C00000"/>
              </a:solidFill>
              <a:effectLst>
                <a:outerShdw blurRad="50800" dist="39000" dir="5460000" algn="tl">
                  <a:srgbClr val="000000">
                    <a:alpha val="38000"/>
                  </a:srgbClr>
                </a:outerShdw>
              </a:effectLst>
            </a:endParaRPr>
          </a:p>
        </p:txBody>
      </p:sp>
      <p:sp>
        <p:nvSpPr>
          <p:cNvPr id="12" name="مستطيل 11"/>
          <p:cNvSpPr/>
          <p:nvPr/>
        </p:nvSpPr>
        <p:spPr>
          <a:xfrm>
            <a:off x="914400" y="762000"/>
            <a:ext cx="1600200" cy="1015663"/>
          </a:xfrm>
          <a:prstGeom prst="rect">
            <a:avLst/>
          </a:prstGeom>
        </p:spPr>
        <p:txBody>
          <a:bodyPr wrap="square">
            <a:spAutoFit/>
          </a:bodyPr>
          <a:lstStyle/>
          <a:p>
            <a:r>
              <a:rPr lang="ar-SA" sz="6000" b="1" i="1" dirty="0" smtClean="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rPr>
              <a:t>المقدمة</a:t>
            </a:r>
            <a:endParaRPr lang="ar-JO" sz="6000" dirty="0">
              <a:latin typeface="Arabic Typesetting" pitchFamily="66" charset="-78"/>
              <a:cs typeface="Arabic Typesetting" pitchFamily="66" charset="-78"/>
            </a:endParaRPr>
          </a:p>
        </p:txBody>
      </p:sp>
    </p:spTree>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sp>
        <p:nvSpPr>
          <p:cNvPr id="5" name="عنوان 1"/>
          <p:cNvSpPr txBox="1">
            <a:spLocks/>
          </p:cNvSpPr>
          <p:nvPr/>
        </p:nvSpPr>
        <p:spPr>
          <a:xfrm>
            <a:off x="1600200" y="1143000"/>
            <a:ext cx="8229600" cy="3810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en-US" sz="2000" b="1" i="0" u="sng" strike="noStrike" kern="1200" cap="all" spc="0" normalizeH="0" baseline="0" noProof="0" dirty="0" smtClean="0">
                <a:ln w="0"/>
                <a:solidFill>
                  <a:schemeClr val="bg1"/>
                </a:solidFill>
                <a:effectLst>
                  <a:reflection blurRad="12700" stA="50000" endPos="50000" dist="5000" dir="5400000" sy="-100000" rotWithShape="0"/>
                </a:effectLst>
                <a:uLnTx/>
                <a:uFillTx/>
                <a:latin typeface="+mj-lt"/>
                <a:ea typeface="+mj-ea"/>
                <a:cs typeface="+mj-cs"/>
              </a:rPr>
              <a:t>Design of  tied column c45 at basement floor</a:t>
            </a:r>
            <a:endParaRPr kumimoji="0" lang="ar-SA" sz="2000" b="1" i="0" u="sng" strike="noStrike" kern="1200" cap="all" spc="0" normalizeH="0" baseline="0" noProof="0" dirty="0">
              <a:ln w="0"/>
              <a:solidFill>
                <a:schemeClr val="bg1"/>
              </a:solidFill>
              <a:effectLst>
                <a:reflection blurRad="12700" stA="50000" endPos="50000" dist="5000" dir="5400000" sy="-100000" rotWithShape="0"/>
              </a:effectLst>
              <a:uLnTx/>
              <a:uFillTx/>
              <a:latin typeface="+mj-lt"/>
              <a:ea typeface="+mj-ea"/>
              <a:cs typeface="+mj-cs"/>
            </a:endParaRPr>
          </a:p>
        </p:txBody>
      </p:sp>
      <p:pic>
        <p:nvPicPr>
          <p:cNvPr id="6" name="Picture 8" descr="ppi3"/>
          <p:cNvPicPr>
            <a:picLocks noChangeAspect="1" noChangeArrowheads="1" noCrop="1"/>
          </p:cNvPicPr>
          <p:nvPr/>
        </p:nvPicPr>
        <p:blipFill>
          <a:blip r:embed="rId3"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7" name="مربع نص 6"/>
          <p:cNvSpPr txBox="1"/>
          <p:nvPr/>
        </p:nvSpPr>
        <p:spPr>
          <a:xfrm>
            <a:off x="685800" y="1752600"/>
            <a:ext cx="2743200" cy="369332"/>
          </a:xfrm>
          <a:prstGeom prst="rect">
            <a:avLst/>
          </a:prstGeom>
          <a:noFill/>
        </p:spPr>
        <p:style>
          <a:lnRef idx="2">
            <a:schemeClr val="accent3"/>
          </a:lnRef>
          <a:fillRef idx="1">
            <a:schemeClr val="lt1"/>
          </a:fillRef>
          <a:effectRef idx="0">
            <a:schemeClr val="accent3"/>
          </a:effectRef>
          <a:fontRef idx="minor">
            <a:schemeClr val="dk1"/>
          </a:fontRef>
        </p:style>
        <p:txBody>
          <a:bodyPr wrap="square" rtlCol="1">
            <a:spAutoFit/>
          </a:bodyPr>
          <a:lstStyle/>
          <a:p>
            <a:r>
              <a:rPr lang="en-US" b="1" dirty="0" smtClean="0">
                <a:solidFill>
                  <a:schemeClr val="bg1"/>
                </a:solidFill>
                <a:effectLst>
                  <a:glow rad="139700">
                    <a:schemeClr val="accent2">
                      <a:satMod val="175000"/>
                      <a:alpha val="40000"/>
                    </a:schemeClr>
                  </a:glow>
                  <a:outerShdw blurRad="38100" dist="38100" dir="2700000" algn="tl">
                    <a:srgbClr val="000000">
                      <a:alpha val="43137"/>
                    </a:srgbClr>
                  </a:outerShdw>
                </a:effectLst>
              </a:rPr>
              <a:t>Check for slenderness</a:t>
            </a:r>
            <a:endParaRPr lang="ar-SA" b="1" dirty="0">
              <a:solidFill>
                <a:schemeClr val="bg1"/>
              </a:solidFill>
              <a:effectLst>
                <a:glow rad="139700">
                  <a:schemeClr val="accent2">
                    <a:satMod val="175000"/>
                    <a:alpha val="40000"/>
                  </a:schemeClr>
                </a:glow>
                <a:outerShdw blurRad="38100" dist="38100" dir="2700000" algn="tl">
                  <a:srgbClr val="000000">
                    <a:alpha val="43137"/>
                  </a:srgbClr>
                </a:outerShdw>
              </a:effectLst>
            </a:endParaRPr>
          </a:p>
        </p:txBody>
      </p:sp>
      <p:graphicFrame>
        <p:nvGraphicFramePr>
          <p:cNvPr id="8" name="Object 2"/>
          <p:cNvGraphicFramePr>
            <a:graphicFrameLocks noChangeAspect="1"/>
          </p:cNvGraphicFramePr>
          <p:nvPr/>
        </p:nvGraphicFramePr>
        <p:xfrm>
          <a:off x="1065213" y="2209800"/>
          <a:ext cx="3690937" cy="1536700"/>
        </p:xfrm>
        <a:graphic>
          <a:graphicData uri="http://schemas.openxmlformats.org/presentationml/2006/ole">
            <p:oleObj spid="_x0000_s220162" name="Equation" r:id="rId4" imgW="2476440" imgH="1244520" progId="Equation.DSMT4">
              <p:embed/>
            </p:oleObj>
          </a:graphicData>
        </a:graphic>
      </p:graphicFrame>
      <p:sp>
        <p:nvSpPr>
          <p:cNvPr id="13" name="مربع نص 12"/>
          <p:cNvSpPr txBox="1"/>
          <p:nvPr/>
        </p:nvSpPr>
        <p:spPr>
          <a:xfrm>
            <a:off x="5943600" y="1676400"/>
            <a:ext cx="1905000" cy="369332"/>
          </a:xfrm>
          <a:prstGeom prst="rect">
            <a:avLst/>
          </a:prstGeom>
          <a:noFill/>
        </p:spPr>
        <p:style>
          <a:lnRef idx="2">
            <a:schemeClr val="accent3"/>
          </a:lnRef>
          <a:fillRef idx="1">
            <a:schemeClr val="lt1"/>
          </a:fillRef>
          <a:effectRef idx="0">
            <a:schemeClr val="accent3"/>
          </a:effectRef>
          <a:fontRef idx="minor">
            <a:schemeClr val="dk1"/>
          </a:fontRef>
        </p:style>
        <p:txBody>
          <a:bodyPr wrap="square" rtlCol="1">
            <a:spAutoFit/>
          </a:bodyPr>
          <a:lstStyle/>
          <a:p>
            <a:r>
              <a:rPr lang="en-US" b="1" dirty="0" smtClean="0">
                <a:solidFill>
                  <a:schemeClr val="bg1"/>
                </a:solidFill>
                <a:effectLst>
                  <a:glow rad="139700">
                    <a:schemeClr val="accent2">
                      <a:satMod val="175000"/>
                      <a:alpha val="40000"/>
                    </a:schemeClr>
                  </a:glow>
                  <a:outerShdw blurRad="38100" dist="38100" dir="2700000" algn="tl">
                    <a:srgbClr val="000000">
                      <a:alpha val="43137"/>
                    </a:srgbClr>
                  </a:outerShdw>
                </a:effectLst>
              </a:rPr>
              <a:t>Design of sheer</a:t>
            </a:r>
            <a:endParaRPr lang="ar-SA" b="1" dirty="0">
              <a:solidFill>
                <a:schemeClr val="bg1"/>
              </a:solidFill>
              <a:effectLst>
                <a:glow rad="139700">
                  <a:schemeClr val="accent2">
                    <a:satMod val="175000"/>
                    <a:alpha val="40000"/>
                  </a:schemeClr>
                </a:glow>
                <a:outerShdw blurRad="38100" dist="38100" dir="2700000" algn="tl">
                  <a:srgbClr val="000000">
                    <a:alpha val="43137"/>
                  </a:srgbClr>
                </a:outerShdw>
              </a:effectLst>
            </a:endParaRPr>
          </a:p>
        </p:txBody>
      </p:sp>
      <p:sp>
        <p:nvSpPr>
          <p:cNvPr id="14" name="مربع نص 13"/>
          <p:cNvSpPr txBox="1"/>
          <p:nvPr/>
        </p:nvSpPr>
        <p:spPr>
          <a:xfrm>
            <a:off x="4800600" y="2145268"/>
            <a:ext cx="3505200" cy="2308324"/>
          </a:xfrm>
          <a:prstGeom prst="rect">
            <a:avLst/>
          </a:prstGeom>
          <a:noFill/>
        </p:spPr>
        <p:txBody>
          <a:bodyPr wrap="square" rtlCol="1">
            <a:spAutoFit/>
          </a:bodyPr>
          <a:lstStyle/>
          <a:p>
            <a:pPr lvl="1" algn="ctr" rtl="0"/>
            <a:r>
              <a:rPr lang="en-US" b="1" dirty="0" smtClean="0">
                <a:solidFill>
                  <a:schemeClr val="bg1"/>
                </a:solidFill>
                <a:effectLst>
                  <a:outerShdw blurRad="38100" dist="38100" dir="2700000" algn="tl">
                    <a:srgbClr val="000000">
                      <a:alpha val="43137"/>
                    </a:srgbClr>
                  </a:outerShdw>
                </a:effectLst>
              </a:rPr>
              <a:t>Minimum spacing for Ties</a:t>
            </a:r>
          </a:p>
          <a:p>
            <a:pPr lvl="1" algn="ctr" rtl="0"/>
            <a:endParaRPr lang="en-US" b="1" dirty="0" smtClean="0">
              <a:solidFill>
                <a:schemeClr val="bg1"/>
              </a:solidFill>
              <a:effectLst>
                <a:outerShdw blurRad="38100" dist="38100" dir="2700000" algn="tl">
                  <a:srgbClr val="000000">
                    <a:alpha val="43137"/>
                  </a:srgbClr>
                </a:outerShdw>
              </a:effectLst>
            </a:endParaRPr>
          </a:p>
          <a:p>
            <a:pPr lvl="1" algn="ctr" rtl="0">
              <a:buFont typeface="Arial" pitchFamily="34" charset="0"/>
              <a:buChar char="•"/>
            </a:pPr>
            <a:r>
              <a:rPr lang="en-US" b="1" dirty="0" smtClean="0">
                <a:solidFill>
                  <a:schemeClr val="bg1"/>
                </a:solidFill>
                <a:effectLst>
                  <a:outerShdw blurRad="38100" dist="38100" dir="2700000" algn="tl">
                    <a:srgbClr val="000000">
                      <a:alpha val="43137"/>
                    </a:srgbClr>
                  </a:outerShdw>
                </a:effectLst>
              </a:rPr>
              <a:t>(48)Tie bar diameter.</a:t>
            </a:r>
          </a:p>
          <a:p>
            <a:pPr lvl="1" algn="ctr" rtl="0">
              <a:buFont typeface="Arial" pitchFamily="34" charset="0"/>
              <a:buChar char="•"/>
            </a:pPr>
            <a:r>
              <a:rPr lang="en-US" b="1" dirty="0" smtClean="0">
                <a:solidFill>
                  <a:schemeClr val="bg1"/>
                </a:solidFill>
                <a:effectLst>
                  <a:outerShdw blurRad="38100" dist="38100" dir="2700000" algn="tl">
                    <a:srgbClr val="000000">
                      <a:alpha val="43137"/>
                    </a:srgbClr>
                  </a:outerShdw>
                </a:effectLst>
              </a:rPr>
              <a:t>(16)Longitudinal bar diameter</a:t>
            </a:r>
          </a:p>
          <a:p>
            <a:pPr lvl="1" algn="ctr" rtl="0">
              <a:buFont typeface="Arial" pitchFamily="34" charset="0"/>
              <a:buChar char="•"/>
            </a:pPr>
            <a:r>
              <a:rPr lang="en-US" b="1" dirty="0" smtClean="0">
                <a:solidFill>
                  <a:schemeClr val="bg1"/>
                </a:solidFill>
                <a:effectLst>
                  <a:outerShdw blurRad="38100" dist="38100" dir="2700000" algn="tl">
                    <a:srgbClr val="000000">
                      <a:alpha val="43137"/>
                    </a:srgbClr>
                  </a:outerShdw>
                </a:effectLst>
              </a:rPr>
              <a:t>least column dimension</a:t>
            </a:r>
          </a:p>
          <a:p>
            <a:pPr lvl="1" algn="ctr" rtl="0">
              <a:buFont typeface="Arial" pitchFamily="34" charset="0"/>
              <a:buChar char="•"/>
            </a:pPr>
            <a:endParaRPr lang="en-US" b="1" dirty="0" smtClean="0">
              <a:solidFill>
                <a:schemeClr val="bg1"/>
              </a:solidFill>
              <a:effectLst>
                <a:outerShdw blurRad="38100" dist="38100" dir="2700000" algn="tl">
                  <a:srgbClr val="000000">
                    <a:alpha val="43137"/>
                  </a:srgbClr>
                </a:outerShdw>
              </a:effectLst>
            </a:endParaRPr>
          </a:p>
          <a:p>
            <a:pPr algn="ctr" rtl="0"/>
            <a:endParaRPr lang="ar-SA" b="1" dirty="0">
              <a:solidFill>
                <a:schemeClr val="bg1"/>
              </a:solidFill>
              <a:effectLst>
                <a:outerShdw blurRad="38100" dist="38100" dir="2700000" algn="tl">
                  <a:srgbClr val="000000">
                    <a:alpha val="43137"/>
                  </a:srgbClr>
                </a:outerShdw>
              </a:effectLst>
            </a:endParaRPr>
          </a:p>
        </p:txBody>
      </p:sp>
      <p:pic>
        <p:nvPicPr>
          <p:cNvPr id="220167" name="Picture 7"/>
          <p:cNvPicPr>
            <a:picLocks noChangeAspect="1" noChangeArrowheads="1"/>
          </p:cNvPicPr>
          <p:nvPr/>
        </p:nvPicPr>
        <p:blipFill>
          <a:blip r:embed="rId5" cstate="print"/>
          <a:srcRect/>
          <a:stretch>
            <a:fillRect/>
          </a:stretch>
        </p:blipFill>
        <p:spPr bwMode="auto">
          <a:xfrm>
            <a:off x="1143000" y="4038600"/>
            <a:ext cx="3581400" cy="2514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220163" name="Object 3"/>
          <p:cNvGraphicFramePr>
            <a:graphicFrameLocks noChangeAspect="1"/>
          </p:cNvGraphicFramePr>
          <p:nvPr/>
        </p:nvGraphicFramePr>
        <p:xfrm>
          <a:off x="5257800" y="4114800"/>
          <a:ext cx="3571875" cy="539750"/>
        </p:xfrm>
        <a:graphic>
          <a:graphicData uri="http://schemas.openxmlformats.org/presentationml/2006/ole">
            <p:oleObj spid="_x0000_s220163" name="Equation" r:id="rId6" imgW="1549080" imgH="228600" progId="Equation.DSMT4">
              <p:embed/>
            </p:oleObj>
          </a:graphicData>
        </a:graphic>
      </p:graphicFrame>
    </p:spTree>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sp>
        <p:nvSpPr>
          <p:cNvPr id="5" name="عنوان 1"/>
          <p:cNvSpPr txBox="1">
            <a:spLocks/>
          </p:cNvSpPr>
          <p:nvPr/>
        </p:nvSpPr>
        <p:spPr>
          <a:xfrm>
            <a:off x="1752600" y="1066800"/>
            <a:ext cx="8229600" cy="3810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en-US" sz="2000" b="1" i="0" u="sng" strike="noStrike" kern="1200" cap="all" spc="0" normalizeH="0" baseline="0" noProof="0" dirty="0" smtClean="0">
                <a:ln w="0"/>
                <a:solidFill>
                  <a:schemeClr val="bg1"/>
                </a:solidFill>
                <a:effectLst>
                  <a:reflection blurRad="12700" stA="50000" endPos="50000" dist="5000" dir="5400000" sy="-100000" rotWithShape="0"/>
                </a:effectLst>
                <a:uLnTx/>
                <a:uFillTx/>
                <a:latin typeface="+mj-lt"/>
                <a:ea typeface="+mj-ea"/>
                <a:cs typeface="+mj-cs"/>
              </a:rPr>
              <a:t>Design of  Spiral column c20 at basement floor</a:t>
            </a:r>
            <a:endParaRPr kumimoji="0" lang="ar-SA" sz="2000" b="1" i="0" u="sng" strike="noStrike" kern="1200" cap="all" spc="0" normalizeH="0" baseline="0" noProof="0" dirty="0">
              <a:ln w="0"/>
              <a:solidFill>
                <a:schemeClr val="bg1"/>
              </a:solidFill>
              <a:effectLst>
                <a:reflection blurRad="12700" stA="50000" endPos="50000" dist="5000" dir="5400000" sy="-100000" rotWithShape="0"/>
              </a:effectLst>
              <a:uLnTx/>
              <a:uFillTx/>
              <a:latin typeface="+mj-lt"/>
              <a:ea typeface="+mj-ea"/>
              <a:cs typeface="+mj-cs"/>
            </a:endParaRPr>
          </a:p>
        </p:txBody>
      </p:sp>
      <p:sp>
        <p:nvSpPr>
          <p:cNvPr id="6" name="مربع نص 5"/>
          <p:cNvSpPr txBox="1"/>
          <p:nvPr/>
        </p:nvSpPr>
        <p:spPr>
          <a:xfrm>
            <a:off x="838200" y="1752600"/>
            <a:ext cx="2743200" cy="369332"/>
          </a:xfrm>
          <a:prstGeom prst="rect">
            <a:avLst/>
          </a:prstGeom>
          <a:noFill/>
        </p:spPr>
        <p:style>
          <a:lnRef idx="2">
            <a:schemeClr val="accent3"/>
          </a:lnRef>
          <a:fillRef idx="1">
            <a:schemeClr val="lt1"/>
          </a:fillRef>
          <a:effectRef idx="0">
            <a:schemeClr val="accent3"/>
          </a:effectRef>
          <a:fontRef idx="minor">
            <a:schemeClr val="dk1"/>
          </a:fontRef>
        </p:style>
        <p:txBody>
          <a:bodyPr wrap="square" rtlCol="1">
            <a:spAutoFit/>
          </a:bodyPr>
          <a:lstStyle/>
          <a:p>
            <a:r>
              <a:rPr lang="en-US" b="1" dirty="0" smtClean="0">
                <a:solidFill>
                  <a:schemeClr val="bg1"/>
                </a:solidFill>
                <a:effectLst>
                  <a:glow rad="139700">
                    <a:schemeClr val="accent2">
                      <a:satMod val="175000"/>
                      <a:alpha val="40000"/>
                    </a:schemeClr>
                  </a:glow>
                  <a:outerShdw blurRad="38100" dist="38100" dir="2700000" algn="tl">
                    <a:srgbClr val="000000">
                      <a:alpha val="43137"/>
                    </a:srgbClr>
                  </a:outerShdw>
                </a:effectLst>
              </a:rPr>
              <a:t>Check for slenderness</a:t>
            </a:r>
            <a:endParaRPr lang="ar-SA" b="1" dirty="0">
              <a:solidFill>
                <a:schemeClr val="bg1"/>
              </a:solidFill>
              <a:effectLst>
                <a:glow rad="139700">
                  <a:schemeClr val="accent2">
                    <a:satMod val="175000"/>
                    <a:alpha val="40000"/>
                  </a:schemeClr>
                </a:glow>
                <a:outerShdw blurRad="38100" dist="38100" dir="2700000" algn="tl">
                  <a:srgbClr val="000000">
                    <a:alpha val="43137"/>
                  </a:srgbClr>
                </a:outerShdw>
              </a:effectLst>
            </a:endParaRPr>
          </a:p>
        </p:txBody>
      </p:sp>
      <p:graphicFrame>
        <p:nvGraphicFramePr>
          <p:cNvPr id="7" name="Object 2"/>
          <p:cNvGraphicFramePr>
            <a:graphicFrameLocks noChangeAspect="1"/>
          </p:cNvGraphicFramePr>
          <p:nvPr/>
        </p:nvGraphicFramePr>
        <p:xfrm>
          <a:off x="990600" y="2209800"/>
          <a:ext cx="3325812" cy="1511300"/>
        </p:xfrm>
        <a:graphic>
          <a:graphicData uri="http://schemas.openxmlformats.org/presentationml/2006/ole">
            <p:oleObj spid="_x0000_s221186" name="Equation" r:id="rId3" imgW="2273040" imgH="1041120" progId="Equation.DSMT4">
              <p:embed/>
            </p:oleObj>
          </a:graphicData>
        </a:graphic>
      </p:graphicFrame>
      <p:pic>
        <p:nvPicPr>
          <p:cNvPr id="9" name="Picture 8" descr="ppi3"/>
          <p:cNvPicPr>
            <a:picLocks noChangeAspect="1" noChangeArrowheads="1" noCrop="1"/>
          </p:cNvPicPr>
          <p:nvPr/>
        </p:nvPicPr>
        <p:blipFill>
          <a:blip r:embed="rId4" cstate="print"/>
          <a:srcRect/>
          <a:stretch>
            <a:fillRect/>
          </a:stretch>
        </p:blipFill>
        <p:spPr bwMode="auto">
          <a:xfrm rot="5400000">
            <a:off x="-2438402" y="3810001"/>
            <a:ext cx="5486401" cy="609601"/>
          </a:xfrm>
          <a:prstGeom prst="rect">
            <a:avLst/>
          </a:prstGeom>
          <a:noFill/>
          <a:ln w="9525">
            <a:noFill/>
            <a:miter lim="800000"/>
            <a:headEnd/>
            <a:tailEnd/>
          </a:ln>
        </p:spPr>
      </p:pic>
      <p:graphicFrame>
        <p:nvGraphicFramePr>
          <p:cNvPr id="15" name="Object 8"/>
          <p:cNvGraphicFramePr>
            <a:graphicFrameLocks noChangeAspect="1"/>
          </p:cNvGraphicFramePr>
          <p:nvPr/>
        </p:nvGraphicFramePr>
        <p:xfrm>
          <a:off x="5943600" y="1981200"/>
          <a:ext cx="2263775" cy="685800"/>
        </p:xfrm>
        <a:graphic>
          <a:graphicData uri="http://schemas.openxmlformats.org/presentationml/2006/ole">
            <p:oleObj spid="_x0000_s221192" name="Equation" r:id="rId5" imgW="1574800" imgH="482600" progId="Equation.3">
              <p:embed/>
            </p:oleObj>
          </a:graphicData>
        </a:graphic>
      </p:graphicFrame>
      <p:graphicFrame>
        <p:nvGraphicFramePr>
          <p:cNvPr id="16" name="Object 9"/>
          <p:cNvGraphicFramePr>
            <a:graphicFrameLocks noChangeAspect="1"/>
          </p:cNvGraphicFramePr>
          <p:nvPr/>
        </p:nvGraphicFramePr>
        <p:xfrm>
          <a:off x="5943600" y="2628900"/>
          <a:ext cx="1371600" cy="539750"/>
        </p:xfrm>
        <a:graphic>
          <a:graphicData uri="http://schemas.openxmlformats.org/presentationml/2006/ole">
            <p:oleObj spid="_x0000_s221193" name="Equation" r:id="rId6" imgW="1180764" imgH="571932" progId="Equation.3">
              <p:embed/>
            </p:oleObj>
          </a:graphicData>
        </a:graphic>
      </p:graphicFrame>
      <p:graphicFrame>
        <p:nvGraphicFramePr>
          <p:cNvPr id="17" name="Object 10"/>
          <p:cNvGraphicFramePr>
            <a:graphicFrameLocks noChangeAspect="1"/>
          </p:cNvGraphicFramePr>
          <p:nvPr/>
        </p:nvGraphicFramePr>
        <p:xfrm>
          <a:off x="5943600" y="3200400"/>
          <a:ext cx="1828800" cy="395288"/>
        </p:xfrm>
        <a:graphic>
          <a:graphicData uri="http://schemas.openxmlformats.org/presentationml/2006/ole">
            <p:oleObj spid="_x0000_s221194" name="Equation" r:id="rId7" imgW="939600" imgH="228600" progId="Equation.3">
              <p:embed/>
            </p:oleObj>
          </a:graphicData>
        </a:graphic>
      </p:graphicFrame>
      <p:graphicFrame>
        <p:nvGraphicFramePr>
          <p:cNvPr id="18" name="Object 11"/>
          <p:cNvGraphicFramePr>
            <a:graphicFrameLocks noChangeAspect="1"/>
          </p:cNvGraphicFramePr>
          <p:nvPr/>
        </p:nvGraphicFramePr>
        <p:xfrm>
          <a:off x="5943600" y="3733800"/>
          <a:ext cx="2247900" cy="990600"/>
        </p:xfrm>
        <a:graphic>
          <a:graphicData uri="http://schemas.openxmlformats.org/presentationml/2006/ole">
            <p:oleObj spid="_x0000_s221195" name="Equation" r:id="rId8" imgW="1498320" imgH="660240" progId="Equation.DSMT4">
              <p:embed/>
            </p:oleObj>
          </a:graphicData>
        </a:graphic>
      </p:graphicFrame>
      <p:sp>
        <p:nvSpPr>
          <p:cNvPr id="19" name="مربع نص 18"/>
          <p:cNvSpPr txBox="1"/>
          <p:nvPr/>
        </p:nvSpPr>
        <p:spPr>
          <a:xfrm>
            <a:off x="5943600" y="1600200"/>
            <a:ext cx="1905000" cy="369332"/>
          </a:xfrm>
          <a:prstGeom prst="rect">
            <a:avLst/>
          </a:prstGeom>
          <a:noFill/>
        </p:spPr>
        <p:style>
          <a:lnRef idx="2">
            <a:schemeClr val="accent3"/>
          </a:lnRef>
          <a:fillRef idx="1">
            <a:schemeClr val="lt1"/>
          </a:fillRef>
          <a:effectRef idx="0">
            <a:schemeClr val="accent3"/>
          </a:effectRef>
          <a:fontRef idx="minor">
            <a:schemeClr val="dk1"/>
          </a:fontRef>
        </p:style>
        <p:txBody>
          <a:bodyPr wrap="square" rtlCol="1">
            <a:spAutoFit/>
          </a:bodyPr>
          <a:lstStyle/>
          <a:p>
            <a:r>
              <a:rPr lang="en-US" b="1" dirty="0" smtClean="0">
                <a:solidFill>
                  <a:schemeClr val="bg1"/>
                </a:solidFill>
                <a:effectLst>
                  <a:glow rad="139700">
                    <a:schemeClr val="accent2">
                      <a:satMod val="175000"/>
                      <a:alpha val="40000"/>
                    </a:schemeClr>
                  </a:glow>
                  <a:outerShdw blurRad="38100" dist="38100" dir="2700000" algn="tl">
                    <a:srgbClr val="000000">
                      <a:alpha val="43137"/>
                    </a:srgbClr>
                  </a:outerShdw>
                </a:effectLst>
              </a:rPr>
              <a:t>Design of sheer</a:t>
            </a:r>
            <a:endParaRPr lang="ar-SA" b="1" dirty="0">
              <a:solidFill>
                <a:schemeClr val="bg1"/>
              </a:solidFill>
              <a:effectLst>
                <a:glow rad="139700">
                  <a:schemeClr val="accent2">
                    <a:satMod val="175000"/>
                    <a:alpha val="40000"/>
                  </a:schemeClr>
                </a:glow>
                <a:outerShdw blurRad="38100" dist="38100" dir="2700000" algn="tl">
                  <a:srgbClr val="000000">
                    <a:alpha val="43137"/>
                  </a:srgbClr>
                </a:outerShdw>
              </a:effectLst>
            </a:endParaRPr>
          </a:p>
        </p:txBody>
      </p:sp>
      <p:pic>
        <p:nvPicPr>
          <p:cNvPr id="221196" name="Picture 12"/>
          <p:cNvPicPr>
            <a:picLocks noChangeAspect="1" noChangeArrowheads="1"/>
          </p:cNvPicPr>
          <p:nvPr/>
        </p:nvPicPr>
        <p:blipFill>
          <a:blip r:embed="rId9" cstate="print"/>
          <a:srcRect/>
          <a:stretch>
            <a:fillRect/>
          </a:stretch>
        </p:blipFill>
        <p:spPr bwMode="auto">
          <a:xfrm>
            <a:off x="1219200" y="3886200"/>
            <a:ext cx="3733800" cy="2667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pic>
        <p:nvPicPr>
          <p:cNvPr id="9" name="Picture 8" descr="ppi3"/>
          <p:cNvPicPr>
            <a:picLocks noChangeAspect="1" noChangeArrowheads="1" noCrop="1"/>
          </p:cNvPicPr>
          <p:nvPr/>
        </p:nvPicPr>
        <p:blipFill>
          <a:blip r:embed="rId2"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20" name="عنوان 1"/>
          <p:cNvSpPr txBox="1">
            <a:spLocks/>
          </p:cNvSpPr>
          <p:nvPr/>
        </p:nvSpPr>
        <p:spPr>
          <a:xfrm>
            <a:off x="1219200" y="1371600"/>
            <a:ext cx="6858000" cy="8382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en-US" sz="3200" b="1" i="0" u="sng" strike="noStrike" kern="1200" cap="all" spc="0" normalizeH="0" baseline="0" noProof="0" dirty="0" smtClean="0">
                <a:ln w="0"/>
                <a:solidFill>
                  <a:schemeClr val="bg1"/>
                </a:solidFill>
                <a:effectLst>
                  <a:reflection blurRad="12700" stA="50000" endPos="50000" dist="5000" dir="5400000" sy="-100000" rotWithShape="0"/>
                </a:effectLst>
                <a:uLnTx/>
                <a:uFillTx/>
                <a:latin typeface="+mj-lt"/>
                <a:ea typeface="+mj-ea"/>
                <a:cs typeface="+mj-cs"/>
              </a:rPr>
              <a:t>Design of stairs(1)</a:t>
            </a:r>
            <a:endParaRPr kumimoji="0" lang="ar-SA" sz="3200" b="1" i="0" u="sng" strike="noStrike" kern="1200" cap="all" spc="0" normalizeH="0" baseline="0" noProof="0" dirty="0">
              <a:ln w="0"/>
              <a:solidFill>
                <a:schemeClr val="bg1"/>
              </a:solidFill>
              <a:effectLst>
                <a:reflection blurRad="12700" stA="50000" endPos="50000" dist="5000" dir="5400000" sy="-100000" rotWithShape="0"/>
              </a:effectLst>
              <a:uLnTx/>
              <a:uFillTx/>
              <a:latin typeface="+mj-lt"/>
              <a:ea typeface="+mj-ea"/>
              <a:cs typeface="+mj-cs"/>
            </a:endParaRPr>
          </a:p>
        </p:txBody>
      </p:sp>
      <p:pic>
        <p:nvPicPr>
          <p:cNvPr id="244743" name="صورة 43" descr="C:\Users\DELL\AppData\Local\Microsoft\Windows\Temporary Internet Files\Content.Word\مشروع التخرج-نهائي-Model.jpg"/>
          <p:cNvPicPr>
            <a:picLocks noChangeArrowheads="1"/>
          </p:cNvPicPr>
          <p:nvPr/>
        </p:nvPicPr>
        <p:blipFill>
          <a:blip r:embed="rId3" cstate="print"/>
          <a:srcRect l="-175" t="-481" r="-192" b="-784"/>
          <a:stretch>
            <a:fillRect/>
          </a:stretch>
        </p:blipFill>
        <p:spPr bwMode="auto">
          <a:xfrm>
            <a:off x="1219200" y="1905000"/>
            <a:ext cx="6781800" cy="4724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pic>
        <p:nvPicPr>
          <p:cNvPr id="5" name="Picture 8" descr="ppi3"/>
          <p:cNvPicPr>
            <a:picLocks noChangeAspect="1" noChangeArrowheads="1" noCrop="1"/>
          </p:cNvPicPr>
          <p:nvPr/>
        </p:nvPicPr>
        <p:blipFill>
          <a:blip r:embed="rId4"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6" name="عنوان 1"/>
          <p:cNvSpPr txBox="1">
            <a:spLocks/>
          </p:cNvSpPr>
          <p:nvPr/>
        </p:nvSpPr>
        <p:spPr>
          <a:xfrm>
            <a:off x="1219200" y="1371600"/>
            <a:ext cx="6858000" cy="8382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en-US" sz="3200" b="1" i="0" u="sng" strike="noStrike" kern="1200" cap="all" spc="0" normalizeH="0" baseline="0" noProof="0" dirty="0" smtClean="0">
                <a:ln w="0"/>
                <a:solidFill>
                  <a:schemeClr val="bg1"/>
                </a:solidFill>
                <a:effectLst>
                  <a:reflection blurRad="12700" stA="50000" endPos="50000" dist="5000" dir="5400000" sy="-100000" rotWithShape="0"/>
                </a:effectLst>
                <a:uLnTx/>
                <a:uFillTx/>
                <a:latin typeface="+mj-lt"/>
                <a:ea typeface="+mj-ea"/>
                <a:cs typeface="+mj-cs"/>
              </a:rPr>
              <a:t>Design of stairs</a:t>
            </a:r>
            <a:endParaRPr kumimoji="0" lang="ar-SA" sz="3200" b="1" i="0" u="sng" strike="noStrike" kern="1200" cap="all" spc="0" normalizeH="0" baseline="0" noProof="0" dirty="0">
              <a:ln w="0"/>
              <a:solidFill>
                <a:schemeClr val="bg1"/>
              </a:solidFill>
              <a:effectLst>
                <a:reflection blurRad="12700" stA="50000" endPos="50000" dist="5000" dir="5400000" sy="-100000" rotWithShape="0"/>
              </a:effectLst>
              <a:uLnTx/>
              <a:uFillTx/>
              <a:latin typeface="+mj-lt"/>
              <a:ea typeface="+mj-ea"/>
              <a:cs typeface="+mj-cs"/>
            </a:endParaRPr>
          </a:p>
        </p:txBody>
      </p:sp>
      <p:pic>
        <p:nvPicPr>
          <p:cNvPr id="222210" name="Picture 2"/>
          <p:cNvPicPr>
            <a:picLocks noChangeAspect="1" noChangeArrowheads="1"/>
          </p:cNvPicPr>
          <p:nvPr/>
        </p:nvPicPr>
        <p:blipFill>
          <a:blip r:embed="rId5" cstate="print"/>
          <a:srcRect/>
          <a:stretch>
            <a:fillRect/>
          </a:stretch>
        </p:blipFill>
        <p:spPr bwMode="auto">
          <a:xfrm>
            <a:off x="4343400" y="2286000"/>
            <a:ext cx="4422775" cy="1752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22211" name="Picture 3"/>
          <p:cNvPicPr>
            <a:picLocks noChangeAspect="1" noChangeArrowheads="1"/>
          </p:cNvPicPr>
          <p:nvPr/>
        </p:nvPicPr>
        <p:blipFill>
          <a:blip r:embed="rId6" cstate="print"/>
          <a:srcRect/>
          <a:stretch>
            <a:fillRect/>
          </a:stretch>
        </p:blipFill>
        <p:spPr bwMode="auto">
          <a:xfrm>
            <a:off x="4495800" y="4953000"/>
            <a:ext cx="4419600" cy="1752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222212" name="Object 4"/>
          <p:cNvGraphicFramePr>
            <a:graphicFrameLocks noChangeAspect="1"/>
          </p:cNvGraphicFramePr>
          <p:nvPr/>
        </p:nvGraphicFramePr>
        <p:xfrm>
          <a:off x="762000" y="1981200"/>
          <a:ext cx="3390900" cy="1933574"/>
        </p:xfrm>
        <a:graphic>
          <a:graphicData uri="http://schemas.openxmlformats.org/presentationml/2006/ole">
            <p:oleObj spid="_x0000_s222212" name="Equation" r:id="rId7" imgW="1993680" imgH="939600" progId="Equation.DSMT4">
              <p:embed/>
            </p:oleObj>
          </a:graphicData>
        </a:graphic>
      </p:graphicFrame>
      <p:graphicFrame>
        <p:nvGraphicFramePr>
          <p:cNvPr id="222213" name="Object 5"/>
          <p:cNvGraphicFramePr>
            <a:graphicFrameLocks noChangeAspect="1"/>
          </p:cNvGraphicFramePr>
          <p:nvPr/>
        </p:nvGraphicFramePr>
        <p:xfrm>
          <a:off x="762000" y="4038600"/>
          <a:ext cx="5334000" cy="1981200"/>
        </p:xfrm>
        <a:graphic>
          <a:graphicData uri="http://schemas.openxmlformats.org/presentationml/2006/ole">
            <p:oleObj spid="_x0000_s222213" name="Equation" r:id="rId8" imgW="2768400" imgH="914400" progId="Equation.DSMT4">
              <p:embed/>
            </p:oleObj>
          </a:graphicData>
        </a:graphic>
      </p:graphicFrame>
    </p:spTree>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pic>
        <p:nvPicPr>
          <p:cNvPr id="223234" name="صورة 38" descr="C:\Users\DELL\AppData\Local\Microsoft\Windows\Temporary Internet Files\Content.Word\STARIS-Model.jpg"/>
          <p:cNvPicPr>
            <a:picLocks noChangeArrowheads="1"/>
          </p:cNvPicPr>
          <p:nvPr/>
        </p:nvPicPr>
        <p:blipFill>
          <a:blip r:embed="rId2" cstate="print"/>
          <a:srcRect t="-322" r="-148" b="-424"/>
          <a:stretch>
            <a:fillRect/>
          </a:stretch>
        </p:blipFill>
        <p:spPr bwMode="auto">
          <a:xfrm>
            <a:off x="1371600" y="1828800"/>
            <a:ext cx="7086600" cy="4572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8" descr="ppi3"/>
          <p:cNvPicPr>
            <a:picLocks noChangeAspect="1" noChangeArrowheads="1" noCrop="1"/>
          </p:cNvPicPr>
          <p:nvPr/>
        </p:nvPicPr>
        <p:blipFill>
          <a:blip r:embed="rId3" cstate="print"/>
          <a:srcRect/>
          <a:stretch>
            <a:fillRect/>
          </a:stretch>
        </p:blipFill>
        <p:spPr bwMode="auto">
          <a:xfrm rot="5400000">
            <a:off x="-2438402" y="3810001"/>
            <a:ext cx="5486401" cy="609601"/>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sp>
        <p:nvSpPr>
          <p:cNvPr id="6" name="مستطيل 5"/>
          <p:cNvSpPr/>
          <p:nvPr/>
        </p:nvSpPr>
        <p:spPr>
          <a:xfrm>
            <a:off x="1905000" y="1600200"/>
            <a:ext cx="5715000" cy="461665"/>
          </a:xfrm>
          <a:prstGeom prst="rect">
            <a:avLst/>
          </a:prstGeom>
        </p:spPr>
        <p:txBody>
          <a:bodyPr wrap="square">
            <a:spAutoFit/>
          </a:bodyPr>
          <a:lstStyle/>
          <a:p>
            <a:pPr algn="l"/>
            <a:r>
              <a:rPr lang="en-US" sz="2400" b="1" u="sng" dirty="0" smtClean="0">
                <a:solidFill>
                  <a:schemeClr val="bg1"/>
                </a:solidFill>
              </a:rPr>
              <a:t>Design of One Way Solid (stair slab(2))</a:t>
            </a:r>
            <a:endParaRPr lang="ar-JO" sz="2400" u="sng" dirty="0">
              <a:solidFill>
                <a:schemeClr val="bg1"/>
              </a:solidFill>
            </a:endParaRPr>
          </a:p>
        </p:txBody>
      </p:sp>
      <p:pic>
        <p:nvPicPr>
          <p:cNvPr id="8" name="Picture 8" descr="ppi3"/>
          <p:cNvPicPr>
            <a:picLocks noChangeAspect="1" noChangeArrowheads="1" noCrop="1"/>
          </p:cNvPicPr>
          <p:nvPr/>
        </p:nvPicPr>
        <p:blipFill>
          <a:blip r:embed="rId3" cstate="print"/>
          <a:srcRect/>
          <a:stretch>
            <a:fillRect/>
          </a:stretch>
        </p:blipFill>
        <p:spPr bwMode="auto">
          <a:xfrm rot="5400000">
            <a:off x="-2438402" y="3810001"/>
            <a:ext cx="5486401" cy="609601"/>
          </a:xfrm>
          <a:prstGeom prst="rect">
            <a:avLst/>
          </a:prstGeom>
          <a:noFill/>
          <a:ln w="9525">
            <a:noFill/>
            <a:miter lim="800000"/>
            <a:headEnd/>
            <a:tailEnd/>
          </a:ln>
        </p:spPr>
      </p:pic>
      <p:graphicFrame>
        <p:nvGraphicFramePr>
          <p:cNvPr id="224258" name="Object 2"/>
          <p:cNvGraphicFramePr>
            <a:graphicFrameLocks noChangeAspect="1"/>
          </p:cNvGraphicFramePr>
          <p:nvPr/>
        </p:nvGraphicFramePr>
        <p:xfrm>
          <a:off x="914400" y="2514600"/>
          <a:ext cx="8001000" cy="3792538"/>
        </p:xfrm>
        <a:graphic>
          <a:graphicData uri="http://schemas.openxmlformats.org/presentationml/2006/ole">
            <p:oleObj spid="_x0000_s224258" name="Equation" r:id="rId4" imgW="2984400" imgH="1422360" progId="Equation.DSMT4">
              <p:embed/>
            </p:oleObj>
          </a:graphicData>
        </a:graphic>
      </p:graphicFrame>
    </p:spTree>
  </p:cSld>
  <p:clrMapOvr>
    <a:masterClrMapping/>
  </p:clrMapOvr>
  <p:transition>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pic>
        <p:nvPicPr>
          <p:cNvPr id="5" name="Picture 8" descr="ppi3"/>
          <p:cNvPicPr>
            <a:picLocks noChangeAspect="1" noChangeArrowheads="1" noCrop="1"/>
          </p:cNvPicPr>
          <p:nvPr/>
        </p:nvPicPr>
        <p:blipFill>
          <a:blip r:embed="rId2" cstate="print"/>
          <a:srcRect/>
          <a:stretch>
            <a:fillRect/>
          </a:stretch>
        </p:blipFill>
        <p:spPr bwMode="auto">
          <a:xfrm rot="5400000">
            <a:off x="-2438402" y="3810001"/>
            <a:ext cx="5486401" cy="609601"/>
          </a:xfrm>
          <a:prstGeom prst="rect">
            <a:avLst/>
          </a:prstGeom>
          <a:noFill/>
          <a:ln w="9525">
            <a:noFill/>
            <a:miter lim="800000"/>
            <a:headEnd/>
            <a:tailEnd/>
          </a:ln>
        </p:spPr>
      </p:pic>
      <p:pic>
        <p:nvPicPr>
          <p:cNvPr id="6" name="صورة 15" descr="C:\Users\DELL\AppData\Local\Microsoft\Windows\Temporary Internet Files\Content.Word\final sold slab detail's-Model.jpg"/>
          <p:cNvPicPr>
            <a:picLocks noChangeAspect="1" noChangeArrowheads="1"/>
          </p:cNvPicPr>
          <p:nvPr/>
        </p:nvPicPr>
        <p:blipFill>
          <a:blip r:embed="rId3" cstate="print"/>
          <a:srcRect/>
          <a:stretch>
            <a:fillRect/>
          </a:stretch>
        </p:blipFill>
        <p:spPr bwMode="auto">
          <a:xfrm>
            <a:off x="1371600" y="1905000"/>
            <a:ext cx="6934200" cy="4648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347983" y="482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sp>
        <p:nvSpPr>
          <p:cNvPr id="5" name="عنوان 1"/>
          <p:cNvSpPr txBox="1">
            <a:spLocks/>
          </p:cNvSpPr>
          <p:nvPr/>
        </p:nvSpPr>
        <p:spPr>
          <a:xfrm>
            <a:off x="1066800" y="1295400"/>
            <a:ext cx="5791200" cy="4572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en-US" sz="2400" b="1" i="0" u="sng" strike="noStrike" kern="1200" cap="all" spc="0" normalizeH="0" baseline="0" noProof="0" dirty="0" smtClean="0">
                <a:ln w="0"/>
                <a:solidFill>
                  <a:schemeClr val="bg1"/>
                </a:solidFill>
                <a:effectLst>
                  <a:reflection blurRad="12700" stA="50000" endPos="50000" dist="5000" dir="5400000" sy="-100000" rotWithShape="0"/>
                </a:effectLst>
                <a:uLnTx/>
                <a:uFillTx/>
                <a:latin typeface="+mj-lt"/>
                <a:ea typeface="+mj-ea"/>
                <a:cs typeface="+mj-cs"/>
              </a:rPr>
              <a:t>Design of isolated footing(f9)</a:t>
            </a:r>
            <a:endParaRPr kumimoji="0" lang="ar-SA" sz="2400" b="1" i="0" u="sng" strike="noStrike" kern="1200" cap="all" spc="0" normalizeH="0" baseline="0" noProof="0" dirty="0">
              <a:ln w="0"/>
              <a:solidFill>
                <a:schemeClr val="bg1"/>
              </a:solidFill>
              <a:effectLst>
                <a:reflection blurRad="12700" stA="50000" endPos="50000" dist="5000" dir="5400000" sy="-100000" rotWithShape="0"/>
              </a:effectLst>
              <a:uLnTx/>
              <a:uFillTx/>
              <a:latin typeface="+mj-lt"/>
              <a:ea typeface="+mj-ea"/>
              <a:cs typeface="+mj-cs"/>
            </a:endParaRPr>
          </a:p>
        </p:txBody>
      </p:sp>
      <p:graphicFrame>
        <p:nvGraphicFramePr>
          <p:cNvPr id="7" name="Object 2"/>
          <p:cNvGraphicFramePr>
            <a:graphicFrameLocks noChangeAspect="1"/>
          </p:cNvGraphicFramePr>
          <p:nvPr/>
        </p:nvGraphicFramePr>
        <p:xfrm>
          <a:off x="836613" y="1947863"/>
          <a:ext cx="3084512" cy="4017962"/>
        </p:xfrm>
        <a:graphic>
          <a:graphicData uri="http://schemas.openxmlformats.org/presentationml/2006/ole">
            <p:oleObj spid="_x0000_s225282" name="Equation" r:id="rId3" imgW="1320480" imgH="1879560" progId="Equation.DSMT4">
              <p:embed/>
            </p:oleObj>
          </a:graphicData>
        </a:graphic>
      </p:graphicFrame>
      <p:pic>
        <p:nvPicPr>
          <p:cNvPr id="18" name="Picture 8" descr="ppi3"/>
          <p:cNvPicPr>
            <a:picLocks noChangeAspect="1" noChangeArrowheads="1" noCrop="1"/>
          </p:cNvPicPr>
          <p:nvPr/>
        </p:nvPicPr>
        <p:blipFill>
          <a:blip r:embed="rId4" cstate="print"/>
          <a:srcRect/>
          <a:stretch>
            <a:fillRect/>
          </a:stretch>
        </p:blipFill>
        <p:spPr bwMode="auto">
          <a:xfrm rot="5400000">
            <a:off x="-2438400" y="3809999"/>
            <a:ext cx="5486401" cy="609601"/>
          </a:xfrm>
          <a:prstGeom prst="rect">
            <a:avLst/>
          </a:prstGeom>
          <a:noFill/>
          <a:ln w="9525">
            <a:noFill/>
            <a:miter lim="800000"/>
            <a:headEnd/>
            <a:tailEnd/>
          </a:ln>
        </p:spPr>
      </p:pic>
      <p:pic>
        <p:nvPicPr>
          <p:cNvPr id="225292" name="Picture 12"/>
          <p:cNvPicPr>
            <a:picLocks noChangeAspect="1" noChangeArrowheads="1"/>
          </p:cNvPicPr>
          <p:nvPr/>
        </p:nvPicPr>
        <p:blipFill>
          <a:blip r:embed="rId5" cstate="print"/>
          <a:srcRect/>
          <a:stretch>
            <a:fillRect/>
          </a:stretch>
        </p:blipFill>
        <p:spPr bwMode="auto">
          <a:xfrm>
            <a:off x="4419600" y="1905000"/>
            <a:ext cx="4419600" cy="4648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sp>
        <p:nvSpPr>
          <p:cNvPr id="5" name="مستطيل 4"/>
          <p:cNvSpPr/>
          <p:nvPr/>
        </p:nvSpPr>
        <p:spPr>
          <a:xfrm>
            <a:off x="838200" y="1676400"/>
            <a:ext cx="4038600" cy="461665"/>
          </a:xfrm>
          <a:prstGeom prst="rect">
            <a:avLst/>
          </a:prstGeom>
        </p:spPr>
        <p:txBody>
          <a:bodyPr wrap="square">
            <a:spAutoFit/>
          </a:bodyPr>
          <a:lstStyle/>
          <a:p>
            <a:pPr algn="l"/>
            <a:r>
              <a:rPr lang="en-US" sz="2400" b="1" u="sng" dirty="0" smtClean="0">
                <a:solidFill>
                  <a:schemeClr val="bg1"/>
                </a:solidFill>
              </a:rPr>
              <a:t>Design of Strip Footing</a:t>
            </a:r>
            <a:endParaRPr lang="ar-JO" sz="2400" u="sng" dirty="0">
              <a:solidFill>
                <a:schemeClr val="bg1"/>
              </a:solidFill>
            </a:endParaRPr>
          </a:p>
        </p:txBody>
      </p:sp>
      <p:graphicFrame>
        <p:nvGraphicFramePr>
          <p:cNvPr id="226306" name="Object 2"/>
          <p:cNvGraphicFramePr>
            <a:graphicFrameLocks noChangeAspect="1"/>
          </p:cNvGraphicFramePr>
          <p:nvPr/>
        </p:nvGraphicFramePr>
        <p:xfrm>
          <a:off x="676275" y="2436813"/>
          <a:ext cx="3408363" cy="3040062"/>
        </p:xfrm>
        <a:graphic>
          <a:graphicData uri="http://schemas.openxmlformats.org/presentationml/2006/ole">
            <p:oleObj spid="_x0000_s226306" name="Equation" r:id="rId3" imgW="1460160" imgH="1422360" progId="Equation.DSMT4">
              <p:embed/>
            </p:oleObj>
          </a:graphicData>
        </a:graphic>
      </p:graphicFrame>
      <p:pic>
        <p:nvPicPr>
          <p:cNvPr id="6" name="Picture 8" descr="ppi3"/>
          <p:cNvPicPr>
            <a:picLocks noChangeAspect="1" noChangeArrowheads="1" noCrop="1"/>
          </p:cNvPicPr>
          <p:nvPr/>
        </p:nvPicPr>
        <p:blipFill>
          <a:blip r:embed="rId4" cstate="print"/>
          <a:srcRect/>
          <a:stretch>
            <a:fillRect/>
          </a:stretch>
        </p:blipFill>
        <p:spPr bwMode="auto">
          <a:xfrm rot="5400000">
            <a:off x="-2438400" y="3809999"/>
            <a:ext cx="5486401" cy="609601"/>
          </a:xfrm>
          <a:prstGeom prst="rect">
            <a:avLst/>
          </a:prstGeom>
          <a:noFill/>
          <a:ln w="9525">
            <a:noFill/>
            <a:miter lim="800000"/>
            <a:headEnd/>
            <a:tailEnd/>
          </a:ln>
        </p:spPr>
      </p:pic>
      <p:pic>
        <p:nvPicPr>
          <p:cNvPr id="226307" name="صورة 108" descr="C:\Users\DELL\AppData\Local\Microsoft\Windows\Temporary Internet Files\Content.Word\55555.jpg"/>
          <p:cNvPicPr>
            <a:picLocks noChangeAspect="1" noChangeArrowheads="1"/>
          </p:cNvPicPr>
          <p:nvPr/>
        </p:nvPicPr>
        <p:blipFill>
          <a:blip r:embed="rId5" cstate="print"/>
          <a:srcRect/>
          <a:stretch>
            <a:fillRect/>
          </a:stretch>
        </p:blipFill>
        <p:spPr bwMode="auto">
          <a:xfrm>
            <a:off x="4648200" y="1143000"/>
            <a:ext cx="4191000" cy="55054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pic>
        <p:nvPicPr>
          <p:cNvPr id="6" name="Picture 8" descr="ppi3"/>
          <p:cNvPicPr>
            <a:picLocks noChangeAspect="1" noChangeArrowheads="1" noCrop="1"/>
          </p:cNvPicPr>
          <p:nvPr/>
        </p:nvPicPr>
        <p:blipFill>
          <a:blip r:embed="rId2" cstate="print"/>
          <a:srcRect/>
          <a:stretch>
            <a:fillRect/>
          </a:stretch>
        </p:blipFill>
        <p:spPr bwMode="auto">
          <a:xfrm rot="5400000">
            <a:off x="-2438400" y="3809999"/>
            <a:ext cx="5486401" cy="609601"/>
          </a:xfrm>
          <a:prstGeom prst="rect">
            <a:avLst/>
          </a:prstGeom>
          <a:noFill/>
          <a:ln w="9525">
            <a:noFill/>
            <a:miter lim="800000"/>
            <a:headEnd/>
            <a:tailEnd/>
          </a:ln>
        </p:spPr>
      </p:pic>
      <p:sp>
        <p:nvSpPr>
          <p:cNvPr id="8" name="مستطيل 7"/>
          <p:cNvSpPr/>
          <p:nvPr/>
        </p:nvSpPr>
        <p:spPr>
          <a:xfrm>
            <a:off x="1447800" y="1752600"/>
            <a:ext cx="4100994" cy="400110"/>
          </a:xfrm>
          <a:prstGeom prst="rect">
            <a:avLst/>
          </a:prstGeom>
        </p:spPr>
        <p:txBody>
          <a:bodyPr wrap="none">
            <a:spAutoFit/>
          </a:bodyPr>
          <a:lstStyle/>
          <a:p>
            <a:r>
              <a:rPr lang="en-US" sz="2000" b="1" u="sng" dirty="0" smtClean="0">
                <a:solidFill>
                  <a:schemeClr val="bg1"/>
                </a:solidFill>
              </a:rPr>
              <a:t>Design of Combined Footing(1):-</a:t>
            </a:r>
            <a:endParaRPr lang="ar-JO" sz="2000" u="sng" dirty="0">
              <a:solidFill>
                <a:schemeClr val="bg1"/>
              </a:solidFill>
            </a:endParaRPr>
          </a:p>
        </p:txBody>
      </p:sp>
      <p:pic>
        <p:nvPicPr>
          <p:cNvPr id="245763" name="Picture 3"/>
          <p:cNvPicPr>
            <a:picLocks noChangeAspect="1" noChangeArrowheads="1"/>
          </p:cNvPicPr>
          <p:nvPr/>
        </p:nvPicPr>
        <p:blipFill>
          <a:blip r:embed="rId3" cstate="print"/>
          <a:srcRect/>
          <a:stretch>
            <a:fillRect/>
          </a:stretch>
        </p:blipFill>
        <p:spPr bwMode="auto">
          <a:xfrm>
            <a:off x="990600" y="2133600"/>
            <a:ext cx="7543800" cy="4419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descr="13.jpg"/>
          <p:cNvPicPr>
            <a:picLocks noChangeAspect="1"/>
          </p:cNvPicPr>
          <p:nvPr/>
        </p:nvPicPr>
        <p:blipFill>
          <a:blip r:embed="rId2" cstate="print">
            <a:lum bright="70000" contrast="-70000"/>
          </a:blip>
          <a:stretch>
            <a:fillRect/>
          </a:stretch>
        </p:blipFill>
        <p:spPr>
          <a:xfrm>
            <a:off x="838200" y="723900"/>
            <a:ext cx="8280400" cy="6210300"/>
          </a:xfrm>
          <a:prstGeom prst="rect">
            <a:avLst/>
          </a:prstGeom>
          <a:ln w="3175">
            <a:solidFill>
              <a:schemeClr val="tx1"/>
            </a:solidFill>
          </a:ln>
          <a:effectLst>
            <a:softEdge rad="112500"/>
          </a:effectLst>
        </p:spPr>
      </p:pic>
      <p:sp>
        <p:nvSpPr>
          <p:cNvPr id="3" name="عنوان 1"/>
          <p:cNvSpPr>
            <a:spLocks noGrp="1"/>
          </p:cNvSpPr>
          <p:nvPr>
            <p:ph type="title"/>
          </p:nvPr>
        </p:nvSpPr>
        <p:spPr>
          <a:xfrm>
            <a:off x="685800" y="2057400"/>
            <a:ext cx="8077200" cy="5257800"/>
          </a:xfrm>
        </p:spPr>
        <p:txBody>
          <a:bodyPr>
            <a:normAutofit fontScale="9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rtl="1">
              <a:defRPr/>
            </a:pPr>
            <a:r>
              <a:rPr lang="ar-JO" sz="2800" b="1" u="sng" dirty="0" smtClean="0">
                <a:ln w="11430"/>
                <a:effectLst>
                  <a:outerShdw blurRad="50800" dist="39000" dir="5460000" algn="tl">
                    <a:srgbClr val="000000">
                      <a:alpha val="38000"/>
                    </a:srgbClr>
                  </a:outerShdw>
                </a:effectLst>
              </a:rPr>
              <a:t/>
            </a:r>
            <a:br>
              <a:rPr lang="ar-JO" sz="2800" b="1" u="sng" dirty="0" smtClean="0">
                <a:ln w="11430"/>
                <a:effectLst>
                  <a:outerShdw blurRad="50800" dist="39000" dir="5460000" algn="tl">
                    <a:srgbClr val="000000">
                      <a:alpha val="38000"/>
                    </a:srgbClr>
                  </a:outerShdw>
                </a:effectLst>
              </a:rPr>
            </a:br>
            <a:r>
              <a:rPr lang="ar-JO" sz="2800" b="1" u="sng" dirty="0" smtClean="0">
                <a:ln w="11430"/>
                <a:effectLst>
                  <a:outerShdw blurRad="50800" dist="39000" dir="5460000" algn="tl">
                    <a:srgbClr val="000000">
                      <a:alpha val="38000"/>
                    </a:srgbClr>
                  </a:outerShdw>
                </a:effectLst>
              </a:rPr>
              <a:t/>
            </a:r>
            <a:br>
              <a:rPr lang="ar-JO" sz="2800" b="1" u="sng" dirty="0" smtClean="0">
                <a:ln w="11430"/>
                <a:effectLst>
                  <a:outerShdw blurRad="50800" dist="39000" dir="5460000" algn="tl">
                    <a:srgbClr val="000000">
                      <a:alpha val="38000"/>
                    </a:srgbClr>
                  </a:outerShdw>
                </a:effectLst>
              </a:rPr>
            </a:br>
            <a:r>
              <a:rPr lang="ar-SA" sz="2800" b="1" u="sng" dirty="0" smtClean="0">
                <a:ln w="11430"/>
                <a:effectLst>
                  <a:outerShdw blurRad="50800" dist="39000" dir="5460000" algn="tl">
                    <a:srgbClr val="000000">
                      <a:alpha val="38000"/>
                    </a:srgbClr>
                  </a:outerShdw>
                </a:effectLst>
              </a:rPr>
              <a:t>الهدف من المشروع :</a:t>
            </a:r>
            <a:r>
              <a:rPr lang="ar-JO" sz="2800" b="1" u="sng" dirty="0" smtClean="0">
                <a:ln w="11430"/>
                <a:effectLst>
                  <a:outerShdw blurRad="50800" dist="39000" dir="5460000" algn="tl">
                    <a:srgbClr val="000000">
                      <a:alpha val="38000"/>
                    </a:srgbClr>
                  </a:outerShdw>
                </a:effectLst>
              </a:rPr>
              <a:t/>
            </a:r>
            <a:br>
              <a:rPr lang="ar-JO" sz="2800" b="1" u="sng" dirty="0" smtClean="0">
                <a:ln w="11430"/>
                <a:effectLst>
                  <a:outerShdw blurRad="50800" dist="39000" dir="5460000" algn="tl">
                    <a:srgbClr val="000000">
                      <a:alpha val="38000"/>
                    </a:srgbClr>
                  </a:outerShdw>
                </a:effectLst>
              </a:rPr>
            </a:br>
            <a:r>
              <a:rPr lang="ar-SA" sz="2800" dirty="0" smtClean="0"/>
              <a:t>تنقسم أهداف المشروع إلى قسمين:</a:t>
            </a:r>
            <a:r>
              <a:rPr lang="en-US" sz="2800" dirty="0" smtClean="0"/>
              <a:t/>
            </a:r>
            <a:br>
              <a:rPr lang="en-US" sz="2800" dirty="0" smtClean="0"/>
            </a:br>
            <a:r>
              <a:rPr lang="ar-SA" sz="2800" b="1" dirty="0" smtClean="0"/>
              <a:t>1.أهداف معمارية:</a:t>
            </a:r>
            <a:r>
              <a:rPr lang="en-US" sz="2800" dirty="0" smtClean="0"/>
              <a:t/>
            </a:r>
            <a:br>
              <a:rPr lang="en-US" sz="2800" dirty="0" smtClean="0"/>
            </a:br>
            <a:r>
              <a:rPr lang="ar-SA" sz="2800" dirty="0" smtClean="0"/>
              <a:t>مثل هذه المشاريع الكبيرة تلفت نظر وانتباه المواطنين والزوار والسياح , لذلك يجب التركيز الجيد على النواحي المعمارية , فمن خلال هذه المشاريع يستطيع المعماري أن يجعل منها لوحة فنيه من خلال الكتل المتناسقة والعناصر المستعملة في الواجهات ، يدل على تطور الذوق المعماري, وهذا يدل على تطور المدينة وحضارتها. </a:t>
            </a:r>
            <a:r>
              <a:rPr lang="en-US" sz="2800" dirty="0" smtClean="0"/>
              <a:t/>
            </a:r>
            <a:br>
              <a:rPr lang="en-US" sz="2800" dirty="0" smtClean="0"/>
            </a:br>
            <a:r>
              <a:rPr lang="ar-SA" sz="2800" b="1" u="sng" dirty="0" smtClean="0"/>
              <a:t>2.أهداف إنشائية:</a:t>
            </a:r>
            <a:r>
              <a:rPr lang="en-US" sz="2800" u="sng" dirty="0" smtClean="0"/>
              <a:t/>
            </a:r>
            <a:br>
              <a:rPr lang="en-US" sz="2800" u="sng" dirty="0" smtClean="0"/>
            </a:br>
            <a:r>
              <a:rPr lang="ar-SA" sz="2800" dirty="0" smtClean="0"/>
              <a:t>أ- التحليل والتصميم الإنشائي لمركز الأبحاث, حيث سيتم إعداد المخططات الإنشائية من جسور وأعصاب وأعمدة وأساسات... ليكون جاهزا للتنفيذ, بحيث لا يؤثر على الطابع المعماري المصمم.</a:t>
            </a:r>
            <a:r>
              <a:rPr lang="en-US" sz="2800" dirty="0" smtClean="0"/>
              <a:t/>
            </a:r>
            <a:br>
              <a:rPr lang="en-US" sz="2800" dirty="0" smtClean="0"/>
            </a:br>
            <a:r>
              <a:rPr lang="ar-SA" sz="2800" dirty="0" smtClean="0"/>
              <a:t>ب- إظهار القوة الإنشائية على التعامل مع الجانب المعماري للمبنى والمحافظة على العنصر الجمالي في المشروع. </a:t>
            </a:r>
            <a:r>
              <a:rPr lang="en-US" sz="2800" dirty="0" smtClean="0"/>
              <a:t/>
            </a:r>
            <a:br>
              <a:rPr lang="en-US" sz="2800" dirty="0" smtClean="0"/>
            </a:br>
            <a:r>
              <a:rPr lang="en-US" sz="2800" dirty="0" smtClean="0"/>
              <a:t/>
            </a:r>
            <a:br>
              <a:rPr lang="en-US" sz="2800" dirty="0" smtClean="0"/>
            </a:br>
            <a:endParaRPr lang="ar-SA" sz="2800" b="1" dirty="0">
              <a:ln w="11430"/>
              <a:effectLst>
                <a:outerShdw blurRad="50800" dist="39000" dir="5460000" algn="tl">
                  <a:srgbClr val="000000">
                    <a:alpha val="38000"/>
                  </a:srgbClr>
                </a:outerShdw>
              </a:effectLst>
            </a:endParaRPr>
          </a:p>
        </p:txBody>
      </p:sp>
      <p:pic>
        <p:nvPicPr>
          <p:cNvPr id="4" name="Picture 8" descr="ppi3"/>
          <p:cNvPicPr>
            <a:picLocks noChangeAspect="1" noChangeArrowheads="1" noCrop="1"/>
          </p:cNvPicPr>
          <p:nvPr/>
        </p:nvPicPr>
        <p:blipFill>
          <a:blip r:embed="rId3"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10" name="Round Diagonal Corner Rectangle 13"/>
          <p:cNvSpPr/>
          <p:nvPr/>
        </p:nvSpPr>
        <p:spPr bwMode="auto">
          <a:xfrm>
            <a:off x="6477000" y="5334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defRPr/>
            </a:pPr>
            <a:r>
              <a:rPr lang="ar-SA" sz="2800" b="1" dirty="0" smtClean="0">
                <a:ln w="11430"/>
                <a:solidFill>
                  <a:srgbClr val="C00000"/>
                </a:solidFill>
                <a:effectLst>
                  <a:outerShdw blurRad="50800" dist="39000" dir="5460000" algn="tl">
                    <a:srgbClr val="000000">
                      <a:alpha val="38000"/>
                    </a:srgbClr>
                  </a:outerShdw>
                </a:effectLst>
              </a:rPr>
              <a:t>الفصل الأول</a:t>
            </a:r>
            <a:endParaRPr lang="ar-SA" sz="2800" b="1" dirty="0">
              <a:ln w="11430"/>
              <a:solidFill>
                <a:srgbClr val="C00000"/>
              </a:solidFill>
              <a:effectLst>
                <a:outerShdw blurRad="50800" dist="39000" dir="5460000" algn="tl">
                  <a:srgbClr val="000000">
                    <a:alpha val="38000"/>
                  </a:srgbClr>
                </a:outerShdw>
              </a:effectLst>
            </a:endParaRPr>
          </a:p>
        </p:txBody>
      </p:sp>
      <p:sp>
        <p:nvSpPr>
          <p:cNvPr id="6" name="مستطيل 5"/>
          <p:cNvSpPr/>
          <p:nvPr/>
        </p:nvSpPr>
        <p:spPr>
          <a:xfrm>
            <a:off x="511415" y="990600"/>
            <a:ext cx="1362874" cy="1107996"/>
          </a:xfrm>
          <a:prstGeom prst="rect">
            <a:avLst/>
          </a:prstGeom>
        </p:spPr>
        <p:txBody>
          <a:bodyPr wrap="none">
            <a:spAutoFit/>
          </a:bodyPr>
          <a:lstStyle/>
          <a:p>
            <a:r>
              <a:rPr lang="ar-SA" sz="6600" b="1" i="1" dirty="0" smtClean="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rPr>
              <a:t>المقدمة</a:t>
            </a:r>
            <a:endParaRPr lang="ar-JO" sz="6600" dirty="0">
              <a:latin typeface="Arabic Typesetting" pitchFamily="66" charset="-78"/>
              <a:cs typeface="Arabic Typesetting" pitchFamily="66" charset="-78"/>
            </a:endParaRPr>
          </a:p>
        </p:txBody>
      </p:sp>
    </p:spTree>
  </p:cSld>
  <p:clrMapOvr>
    <a:masterClrMapping/>
  </p:clrMapOvr>
  <p:transition>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pic>
        <p:nvPicPr>
          <p:cNvPr id="5" name="Picture 8" descr="ppi3"/>
          <p:cNvPicPr>
            <a:picLocks noChangeAspect="1" noChangeArrowheads="1" noCrop="1"/>
          </p:cNvPicPr>
          <p:nvPr/>
        </p:nvPicPr>
        <p:blipFill>
          <a:blip r:embed="rId3" cstate="print"/>
          <a:srcRect/>
          <a:stretch>
            <a:fillRect/>
          </a:stretch>
        </p:blipFill>
        <p:spPr bwMode="auto">
          <a:xfrm rot="5400000">
            <a:off x="-2438400" y="3809999"/>
            <a:ext cx="5486401" cy="609601"/>
          </a:xfrm>
          <a:prstGeom prst="rect">
            <a:avLst/>
          </a:prstGeom>
          <a:noFill/>
          <a:ln w="9525">
            <a:noFill/>
            <a:miter lim="800000"/>
            <a:headEnd/>
            <a:tailEnd/>
          </a:ln>
        </p:spPr>
      </p:pic>
      <p:sp>
        <p:nvSpPr>
          <p:cNvPr id="6" name="مستطيل 5"/>
          <p:cNvSpPr/>
          <p:nvPr/>
        </p:nvSpPr>
        <p:spPr>
          <a:xfrm>
            <a:off x="1447800" y="1752600"/>
            <a:ext cx="4100994" cy="400110"/>
          </a:xfrm>
          <a:prstGeom prst="rect">
            <a:avLst/>
          </a:prstGeom>
        </p:spPr>
        <p:txBody>
          <a:bodyPr wrap="none">
            <a:spAutoFit/>
          </a:bodyPr>
          <a:lstStyle/>
          <a:p>
            <a:r>
              <a:rPr lang="en-US" sz="2000" b="1" u="sng" dirty="0" smtClean="0">
                <a:solidFill>
                  <a:schemeClr val="bg1"/>
                </a:solidFill>
              </a:rPr>
              <a:t>Design of Combined Footing(1):-</a:t>
            </a:r>
            <a:endParaRPr lang="ar-JO" sz="2000" u="sng" dirty="0">
              <a:solidFill>
                <a:schemeClr val="bg1"/>
              </a:solidFill>
            </a:endParaRPr>
          </a:p>
        </p:txBody>
      </p:sp>
      <p:graphicFrame>
        <p:nvGraphicFramePr>
          <p:cNvPr id="227330" name="Object 2"/>
          <p:cNvGraphicFramePr>
            <a:graphicFrameLocks noChangeAspect="1"/>
          </p:cNvGraphicFramePr>
          <p:nvPr/>
        </p:nvGraphicFramePr>
        <p:xfrm>
          <a:off x="609600" y="2514600"/>
          <a:ext cx="4038600" cy="4235450"/>
        </p:xfrm>
        <a:graphic>
          <a:graphicData uri="http://schemas.openxmlformats.org/presentationml/2006/ole">
            <p:oleObj spid="_x0000_s227330" name="Equation" r:id="rId4" imgW="2006280" imgH="1981080" progId="Equation.DSMT4">
              <p:embed/>
            </p:oleObj>
          </a:graphicData>
        </a:graphic>
      </p:graphicFrame>
      <p:cxnSp>
        <p:nvCxnSpPr>
          <p:cNvPr id="8" name="رابط مستقيم 7"/>
          <p:cNvCxnSpPr/>
          <p:nvPr/>
        </p:nvCxnSpPr>
        <p:spPr>
          <a:xfrm rot="5400000">
            <a:off x="2476500" y="4457700"/>
            <a:ext cx="434340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27331" name="Object 3"/>
          <p:cNvGraphicFramePr>
            <a:graphicFrameLocks noChangeAspect="1"/>
          </p:cNvGraphicFramePr>
          <p:nvPr/>
        </p:nvGraphicFramePr>
        <p:xfrm>
          <a:off x="4800600" y="2286000"/>
          <a:ext cx="4343400" cy="4833937"/>
        </p:xfrm>
        <a:graphic>
          <a:graphicData uri="http://schemas.openxmlformats.org/presentationml/2006/ole">
            <p:oleObj spid="_x0000_s227331" name="Equation" r:id="rId5" imgW="2234880" imgH="2260440" progId="Equation.DSMT4">
              <p:embed/>
            </p:oleObj>
          </a:graphicData>
        </a:graphic>
      </p:graphicFrame>
    </p:spTree>
  </p:cSld>
  <p:clrMapOvr>
    <a:masterClrMapping/>
  </p:clrMapOvr>
  <p:transition>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pic>
        <p:nvPicPr>
          <p:cNvPr id="5" name="Picture 8" descr="ppi3"/>
          <p:cNvPicPr>
            <a:picLocks noChangeAspect="1" noChangeArrowheads="1" noCrop="1"/>
          </p:cNvPicPr>
          <p:nvPr/>
        </p:nvPicPr>
        <p:blipFill>
          <a:blip r:embed="rId2" cstate="print"/>
          <a:srcRect/>
          <a:stretch>
            <a:fillRect/>
          </a:stretch>
        </p:blipFill>
        <p:spPr bwMode="auto">
          <a:xfrm rot="5400000">
            <a:off x="-2438400" y="3809999"/>
            <a:ext cx="5486401" cy="609601"/>
          </a:xfrm>
          <a:prstGeom prst="rect">
            <a:avLst/>
          </a:prstGeom>
          <a:noFill/>
          <a:ln w="9525">
            <a:noFill/>
            <a:miter lim="800000"/>
            <a:headEnd/>
            <a:tailEnd/>
          </a:ln>
        </p:spPr>
      </p:pic>
      <p:pic>
        <p:nvPicPr>
          <p:cNvPr id="228354" name="Picture 2" descr="final detial of FOOTING-Model"/>
          <p:cNvPicPr>
            <a:picLocks noChangeAspect="1" noChangeArrowheads="1"/>
          </p:cNvPicPr>
          <p:nvPr/>
        </p:nvPicPr>
        <p:blipFill>
          <a:blip r:embed="rId3" cstate="print"/>
          <a:srcRect/>
          <a:stretch>
            <a:fillRect/>
          </a:stretch>
        </p:blipFill>
        <p:spPr bwMode="auto">
          <a:xfrm>
            <a:off x="1066800" y="1752600"/>
            <a:ext cx="7467600" cy="4495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pic>
        <p:nvPicPr>
          <p:cNvPr id="5" name="Picture 8" descr="ppi3"/>
          <p:cNvPicPr>
            <a:picLocks noChangeAspect="1" noChangeArrowheads="1" noCrop="1"/>
          </p:cNvPicPr>
          <p:nvPr/>
        </p:nvPicPr>
        <p:blipFill>
          <a:blip r:embed="rId2" cstate="print"/>
          <a:srcRect/>
          <a:stretch>
            <a:fillRect/>
          </a:stretch>
        </p:blipFill>
        <p:spPr bwMode="auto">
          <a:xfrm rot="5400000">
            <a:off x="-2438400" y="3809999"/>
            <a:ext cx="5486401" cy="609601"/>
          </a:xfrm>
          <a:prstGeom prst="rect">
            <a:avLst/>
          </a:prstGeom>
          <a:noFill/>
          <a:ln w="9525">
            <a:noFill/>
            <a:miter lim="800000"/>
            <a:headEnd/>
            <a:tailEnd/>
          </a:ln>
        </p:spPr>
      </p:pic>
      <p:sp>
        <p:nvSpPr>
          <p:cNvPr id="6" name="مستطيل 5"/>
          <p:cNvSpPr/>
          <p:nvPr/>
        </p:nvSpPr>
        <p:spPr>
          <a:xfrm>
            <a:off x="2895600" y="1295400"/>
            <a:ext cx="4392100" cy="523220"/>
          </a:xfrm>
          <a:prstGeom prst="rect">
            <a:avLst/>
          </a:prstGeom>
        </p:spPr>
        <p:txBody>
          <a:bodyPr wrap="none">
            <a:spAutoFit/>
          </a:bodyPr>
          <a:lstStyle/>
          <a:p>
            <a:r>
              <a:rPr lang="en-US" sz="2800" b="1" u="sng" dirty="0" smtClean="0">
                <a:solidFill>
                  <a:schemeClr val="bg1"/>
                </a:solidFill>
              </a:rPr>
              <a:t>Design of Basement Wall</a:t>
            </a:r>
            <a:endParaRPr lang="ar-JO" sz="2800" u="sng" dirty="0">
              <a:solidFill>
                <a:schemeClr val="bg1"/>
              </a:solidFill>
            </a:endParaRPr>
          </a:p>
        </p:txBody>
      </p:sp>
      <p:pic>
        <p:nvPicPr>
          <p:cNvPr id="246786" name="صورة 2" descr="final detial of FOOTING-Model"/>
          <p:cNvPicPr>
            <a:picLocks noChangeAspect="1" noChangeArrowheads="1"/>
          </p:cNvPicPr>
          <p:nvPr/>
        </p:nvPicPr>
        <p:blipFill>
          <a:blip r:embed="rId3" cstate="print"/>
          <a:srcRect/>
          <a:stretch>
            <a:fillRect/>
          </a:stretch>
        </p:blipFill>
        <p:spPr bwMode="auto">
          <a:xfrm>
            <a:off x="1143000" y="2133600"/>
            <a:ext cx="7086600" cy="4343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fade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pic>
        <p:nvPicPr>
          <p:cNvPr id="5" name="Picture 8" descr="ppi3"/>
          <p:cNvPicPr>
            <a:picLocks noChangeAspect="1" noChangeArrowheads="1" noCrop="1"/>
          </p:cNvPicPr>
          <p:nvPr/>
        </p:nvPicPr>
        <p:blipFill>
          <a:blip r:embed="rId3" cstate="print"/>
          <a:srcRect/>
          <a:stretch>
            <a:fillRect/>
          </a:stretch>
        </p:blipFill>
        <p:spPr bwMode="auto">
          <a:xfrm rot="5400000">
            <a:off x="-2438400" y="3809999"/>
            <a:ext cx="5486401" cy="609601"/>
          </a:xfrm>
          <a:prstGeom prst="rect">
            <a:avLst/>
          </a:prstGeom>
          <a:noFill/>
          <a:ln w="9525">
            <a:noFill/>
            <a:miter lim="800000"/>
            <a:headEnd/>
            <a:tailEnd/>
          </a:ln>
        </p:spPr>
      </p:pic>
      <p:sp>
        <p:nvSpPr>
          <p:cNvPr id="6" name="مستطيل 5"/>
          <p:cNvSpPr/>
          <p:nvPr/>
        </p:nvSpPr>
        <p:spPr>
          <a:xfrm>
            <a:off x="2895600" y="1295400"/>
            <a:ext cx="4392100" cy="523220"/>
          </a:xfrm>
          <a:prstGeom prst="rect">
            <a:avLst/>
          </a:prstGeom>
        </p:spPr>
        <p:txBody>
          <a:bodyPr wrap="none">
            <a:spAutoFit/>
          </a:bodyPr>
          <a:lstStyle/>
          <a:p>
            <a:r>
              <a:rPr lang="en-US" sz="2800" b="1" u="sng" dirty="0" smtClean="0">
                <a:solidFill>
                  <a:schemeClr val="bg1"/>
                </a:solidFill>
              </a:rPr>
              <a:t>Design of Basement Wall</a:t>
            </a:r>
            <a:endParaRPr lang="ar-JO" sz="2800" u="sng" dirty="0">
              <a:solidFill>
                <a:schemeClr val="bg1"/>
              </a:solidFill>
            </a:endParaRPr>
          </a:p>
        </p:txBody>
      </p:sp>
      <p:pic>
        <p:nvPicPr>
          <p:cNvPr id="230403" name="Picture 3"/>
          <p:cNvPicPr>
            <a:picLocks noChangeAspect="1" noChangeArrowheads="1"/>
          </p:cNvPicPr>
          <p:nvPr/>
        </p:nvPicPr>
        <p:blipFill>
          <a:blip r:embed="rId4" cstate="print"/>
          <a:srcRect/>
          <a:stretch>
            <a:fillRect/>
          </a:stretch>
        </p:blipFill>
        <p:spPr bwMode="auto">
          <a:xfrm>
            <a:off x="4876800" y="2438400"/>
            <a:ext cx="4076700" cy="4191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230404" name="Object 4"/>
          <p:cNvGraphicFramePr>
            <a:graphicFrameLocks noChangeAspect="1"/>
          </p:cNvGraphicFramePr>
          <p:nvPr/>
        </p:nvGraphicFramePr>
        <p:xfrm>
          <a:off x="869950" y="2930525"/>
          <a:ext cx="3973513" cy="3392488"/>
        </p:xfrm>
        <a:graphic>
          <a:graphicData uri="http://schemas.openxmlformats.org/presentationml/2006/ole">
            <p:oleObj spid="_x0000_s230404" name="Equation" r:id="rId5" imgW="2044440" imgH="1587240" progId="Equation.DSMT4">
              <p:embed/>
            </p:oleObj>
          </a:graphicData>
        </a:graphic>
      </p:graphicFrame>
    </p:spTree>
  </p:cSld>
  <p:clrMapOvr>
    <a:masterClrMapping/>
  </p:clrMapOvr>
  <p:transition>
    <p:fade thruBlk="1"/>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pic>
        <p:nvPicPr>
          <p:cNvPr id="5" name="Picture 8" descr="ppi3"/>
          <p:cNvPicPr>
            <a:picLocks noChangeAspect="1" noChangeArrowheads="1" noCrop="1"/>
          </p:cNvPicPr>
          <p:nvPr/>
        </p:nvPicPr>
        <p:blipFill>
          <a:blip r:embed="rId2" cstate="print"/>
          <a:srcRect/>
          <a:stretch>
            <a:fillRect/>
          </a:stretch>
        </p:blipFill>
        <p:spPr bwMode="auto">
          <a:xfrm rot="5400000">
            <a:off x="-2438400" y="3809999"/>
            <a:ext cx="5486401" cy="609601"/>
          </a:xfrm>
          <a:prstGeom prst="rect">
            <a:avLst/>
          </a:prstGeom>
          <a:noFill/>
          <a:ln w="9525">
            <a:noFill/>
            <a:miter lim="800000"/>
            <a:headEnd/>
            <a:tailEnd/>
          </a:ln>
        </p:spPr>
      </p:pic>
      <p:pic>
        <p:nvPicPr>
          <p:cNvPr id="231426" name="صورة 1" descr="final detial of FOOTING-Model"/>
          <p:cNvPicPr>
            <a:picLocks noChangeAspect="1" noChangeArrowheads="1"/>
          </p:cNvPicPr>
          <p:nvPr/>
        </p:nvPicPr>
        <p:blipFill>
          <a:blip r:embed="rId3" cstate="print"/>
          <a:srcRect/>
          <a:stretch>
            <a:fillRect/>
          </a:stretch>
        </p:blipFill>
        <p:spPr bwMode="auto">
          <a:xfrm>
            <a:off x="2971800" y="1447800"/>
            <a:ext cx="5181600" cy="5181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fade thruBlk="1"/>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pic>
        <p:nvPicPr>
          <p:cNvPr id="5" name="Picture 8" descr="ppi3"/>
          <p:cNvPicPr>
            <a:picLocks noChangeAspect="1" noChangeArrowheads="1" noCrop="1"/>
          </p:cNvPicPr>
          <p:nvPr/>
        </p:nvPicPr>
        <p:blipFill>
          <a:blip r:embed="rId2" cstate="print"/>
          <a:srcRect/>
          <a:stretch>
            <a:fillRect/>
          </a:stretch>
        </p:blipFill>
        <p:spPr bwMode="auto">
          <a:xfrm rot="5400000">
            <a:off x="-2438400" y="3809999"/>
            <a:ext cx="5486401" cy="609601"/>
          </a:xfrm>
          <a:prstGeom prst="rect">
            <a:avLst/>
          </a:prstGeom>
          <a:noFill/>
          <a:ln w="9525">
            <a:noFill/>
            <a:miter lim="800000"/>
            <a:headEnd/>
            <a:tailEnd/>
          </a:ln>
        </p:spPr>
      </p:pic>
      <p:sp>
        <p:nvSpPr>
          <p:cNvPr id="6" name="مستطيل 5"/>
          <p:cNvSpPr/>
          <p:nvPr/>
        </p:nvSpPr>
        <p:spPr>
          <a:xfrm>
            <a:off x="2971800" y="1219200"/>
            <a:ext cx="4186915" cy="584775"/>
          </a:xfrm>
          <a:prstGeom prst="rect">
            <a:avLst/>
          </a:prstGeom>
        </p:spPr>
        <p:txBody>
          <a:bodyPr wrap="none">
            <a:spAutoFit/>
          </a:bodyPr>
          <a:lstStyle/>
          <a:p>
            <a:r>
              <a:rPr lang="en-US" sz="3200" b="1" u="sng" dirty="0" smtClean="0">
                <a:solidFill>
                  <a:schemeClr val="bg1"/>
                </a:solidFill>
              </a:rPr>
              <a:t>Design of Shear wall </a:t>
            </a:r>
            <a:endParaRPr lang="ar-JO" sz="3200" u="sng" dirty="0">
              <a:solidFill>
                <a:schemeClr val="bg1"/>
              </a:solidFill>
            </a:endParaRPr>
          </a:p>
        </p:txBody>
      </p:sp>
      <p:pic>
        <p:nvPicPr>
          <p:cNvPr id="247810" name="Picture 2"/>
          <p:cNvPicPr>
            <a:picLocks noChangeAspect="1" noChangeArrowheads="1"/>
          </p:cNvPicPr>
          <p:nvPr/>
        </p:nvPicPr>
        <p:blipFill>
          <a:blip r:embed="rId3" cstate="print"/>
          <a:srcRect/>
          <a:stretch>
            <a:fillRect/>
          </a:stretch>
        </p:blipFill>
        <p:spPr bwMode="auto">
          <a:xfrm>
            <a:off x="990600" y="1828800"/>
            <a:ext cx="7467600" cy="4648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fade thruBlk="1"/>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pic>
        <p:nvPicPr>
          <p:cNvPr id="5" name="Picture 8" descr="ppi3"/>
          <p:cNvPicPr>
            <a:picLocks noChangeAspect="1" noChangeArrowheads="1" noCrop="1"/>
          </p:cNvPicPr>
          <p:nvPr/>
        </p:nvPicPr>
        <p:blipFill>
          <a:blip r:embed="rId3" cstate="print"/>
          <a:srcRect/>
          <a:stretch>
            <a:fillRect/>
          </a:stretch>
        </p:blipFill>
        <p:spPr bwMode="auto">
          <a:xfrm rot="5400000">
            <a:off x="-2438400" y="3809999"/>
            <a:ext cx="5486401" cy="609601"/>
          </a:xfrm>
          <a:prstGeom prst="rect">
            <a:avLst/>
          </a:prstGeom>
          <a:noFill/>
          <a:ln w="9525">
            <a:noFill/>
            <a:miter lim="800000"/>
            <a:headEnd/>
            <a:tailEnd/>
          </a:ln>
        </p:spPr>
      </p:pic>
      <p:sp>
        <p:nvSpPr>
          <p:cNvPr id="6" name="مستطيل 5"/>
          <p:cNvSpPr/>
          <p:nvPr/>
        </p:nvSpPr>
        <p:spPr>
          <a:xfrm>
            <a:off x="2971800" y="1219200"/>
            <a:ext cx="4186915" cy="584775"/>
          </a:xfrm>
          <a:prstGeom prst="rect">
            <a:avLst/>
          </a:prstGeom>
        </p:spPr>
        <p:txBody>
          <a:bodyPr wrap="none">
            <a:spAutoFit/>
          </a:bodyPr>
          <a:lstStyle/>
          <a:p>
            <a:r>
              <a:rPr lang="en-US" sz="3200" b="1" u="sng" dirty="0" smtClean="0">
                <a:solidFill>
                  <a:schemeClr val="bg1"/>
                </a:solidFill>
              </a:rPr>
              <a:t>Design of Shear wall </a:t>
            </a:r>
            <a:endParaRPr lang="ar-JO" sz="3200" u="sng" dirty="0">
              <a:solidFill>
                <a:schemeClr val="bg1"/>
              </a:solidFill>
            </a:endParaRPr>
          </a:p>
        </p:txBody>
      </p:sp>
      <p:pic>
        <p:nvPicPr>
          <p:cNvPr id="232450" name="صورة 1" descr="مشروع التخرج-نهائي-Model"/>
          <p:cNvPicPr>
            <a:picLocks noChangeAspect="1" noChangeArrowheads="1"/>
          </p:cNvPicPr>
          <p:nvPr/>
        </p:nvPicPr>
        <p:blipFill>
          <a:blip r:embed="rId4" cstate="print"/>
          <a:srcRect/>
          <a:stretch>
            <a:fillRect/>
          </a:stretch>
        </p:blipFill>
        <p:spPr bwMode="auto">
          <a:xfrm>
            <a:off x="3657600" y="1828800"/>
            <a:ext cx="4876800" cy="3505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232452" name="Object 4"/>
          <p:cNvGraphicFramePr>
            <a:graphicFrameLocks noChangeAspect="1"/>
          </p:cNvGraphicFramePr>
          <p:nvPr/>
        </p:nvGraphicFramePr>
        <p:xfrm>
          <a:off x="685800" y="2743200"/>
          <a:ext cx="8305800" cy="3773488"/>
        </p:xfrm>
        <a:graphic>
          <a:graphicData uri="http://schemas.openxmlformats.org/presentationml/2006/ole">
            <p:oleObj spid="_x0000_s232452" name="Equation" r:id="rId5" imgW="4660560" imgH="1765080" progId="Equation.DSMT4">
              <p:embed/>
            </p:oleObj>
          </a:graphicData>
        </a:graphic>
      </p:graphicFrame>
    </p:spTree>
  </p:cSld>
  <p:clrMapOvr>
    <a:masterClrMapping/>
  </p:clrMapOvr>
  <p:transition>
    <p:fade thruBlk="1"/>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13"/>
          <p:cNvSpPr/>
          <p:nvPr/>
        </p:nvSpPr>
        <p:spPr bwMode="auto">
          <a:xfrm rot="514572">
            <a:off x="728984" y="86335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a:defRPr/>
            </a:pPr>
            <a:r>
              <a:rPr lang="en-ZW" sz="3600" b="1" dirty="0" smtClean="0">
                <a:ln w="11430"/>
                <a:solidFill>
                  <a:srgbClr val="C00000"/>
                </a:solidFill>
                <a:effectLst>
                  <a:outerShdw blurRad="50800" dist="39000" dir="5460000" algn="tl">
                    <a:srgbClr val="000000">
                      <a:alpha val="38000"/>
                    </a:srgbClr>
                  </a:outerShdw>
                </a:effectLst>
              </a:rPr>
              <a:t>Chap</a:t>
            </a:r>
            <a:r>
              <a:rPr lang="en-US" sz="3600" b="1" dirty="0" smtClean="0">
                <a:ln w="11430"/>
                <a:solidFill>
                  <a:srgbClr val="C00000"/>
                </a:solidFill>
                <a:effectLst>
                  <a:outerShdw blurRad="50800" dist="39000" dir="5460000" algn="tl">
                    <a:srgbClr val="000000">
                      <a:alpha val="38000"/>
                    </a:srgbClr>
                  </a:outerShdw>
                </a:effectLst>
              </a:rPr>
              <a:t>ter</a:t>
            </a:r>
            <a:r>
              <a:rPr lang="en-ZW" sz="3600" b="1" dirty="0" smtClean="0">
                <a:ln w="11430"/>
                <a:solidFill>
                  <a:srgbClr val="C00000"/>
                </a:solidFill>
                <a:effectLst>
                  <a:outerShdw blurRad="50800" dist="39000" dir="5460000" algn="tl">
                    <a:srgbClr val="000000">
                      <a:alpha val="38000"/>
                    </a:srgbClr>
                  </a:outerShdw>
                </a:effectLst>
              </a:rPr>
              <a:t>.4</a:t>
            </a:r>
            <a:endParaRPr lang="ar-SA" sz="3600" b="1" dirty="0">
              <a:ln w="11430"/>
              <a:solidFill>
                <a:srgbClr val="C00000"/>
              </a:solidFill>
              <a:effectLst>
                <a:outerShdw blurRad="50800" dist="39000" dir="5460000" algn="tl">
                  <a:srgbClr val="000000">
                    <a:alpha val="38000"/>
                  </a:srgbClr>
                </a:outerShdw>
              </a:effectLst>
            </a:endParaRPr>
          </a:p>
        </p:txBody>
      </p:sp>
      <p:sp>
        <p:nvSpPr>
          <p:cNvPr id="4" name="مستطيل 3"/>
          <p:cNvSpPr/>
          <p:nvPr/>
        </p:nvSpPr>
        <p:spPr>
          <a:xfrm>
            <a:off x="4648200" y="762000"/>
            <a:ext cx="4070074" cy="400110"/>
          </a:xfrm>
          <a:prstGeom prst="rect">
            <a:avLst/>
          </a:prstGeom>
        </p:spPr>
        <p:txBody>
          <a:bodyPr wrap="square">
            <a:spAutoFit/>
          </a:bodyPr>
          <a:lstStyle/>
          <a:p>
            <a:pPr algn="ctr">
              <a:spcBef>
                <a:spcPct val="50000"/>
              </a:spcBef>
              <a:defRPr/>
            </a:pPr>
            <a:r>
              <a:rPr lang="en-US" sz="2000" b="1" i="1" dirty="0" smtClean="0">
                <a:ln w="11430"/>
                <a:solidFill>
                  <a:srgbClr val="C00000"/>
                </a:solidFill>
                <a:effectLst>
                  <a:outerShdw blurRad="50800" dist="39000" dir="5460000" algn="tl">
                    <a:srgbClr val="000000">
                      <a:alpha val="38000"/>
                    </a:srgbClr>
                  </a:outerShdw>
                </a:effectLst>
              </a:rPr>
              <a:t>Structural Analysis and Design</a:t>
            </a:r>
            <a:endParaRPr lang="en-US" sz="2000" b="1" i="1" dirty="0">
              <a:ln w="11430"/>
              <a:solidFill>
                <a:srgbClr val="C00000"/>
              </a:solidFill>
              <a:effectLst>
                <a:outerShdw blurRad="50800" dist="39000" dir="5460000" algn="tl">
                  <a:srgbClr val="000000">
                    <a:alpha val="38000"/>
                  </a:srgbClr>
                </a:outerShdw>
              </a:effectLst>
            </a:endParaRPr>
          </a:p>
        </p:txBody>
      </p:sp>
      <p:pic>
        <p:nvPicPr>
          <p:cNvPr id="5" name="Picture 8" descr="ppi3"/>
          <p:cNvPicPr>
            <a:picLocks noChangeAspect="1" noChangeArrowheads="1" noCrop="1"/>
          </p:cNvPicPr>
          <p:nvPr/>
        </p:nvPicPr>
        <p:blipFill>
          <a:blip r:embed="rId3" cstate="print"/>
          <a:srcRect/>
          <a:stretch>
            <a:fillRect/>
          </a:stretch>
        </p:blipFill>
        <p:spPr bwMode="auto">
          <a:xfrm rot="5400000">
            <a:off x="-2438400" y="3809999"/>
            <a:ext cx="5486401" cy="609601"/>
          </a:xfrm>
          <a:prstGeom prst="rect">
            <a:avLst/>
          </a:prstGeom>
          <a:noFill/>
          <a:ln w="9525">
            <a:noFill/>
            <a:miter lim="800000"/>
            <a:headEnd/>
            <a:tailEnd/>
          </a:ln>
        </p:spPr>
      </p:pic>
      <p:sp>
        <p:nvSpPr>
          <p:cNvPr id="6" name="مستطيل 5"/>
          <p:cNvSpPr/>
          <p:nvPr/>
        </p:nvSpPr>
        <p:spPr>
          <a:xfrm>
            <a:off x="1295400" y="1752600"/>
            <a:ext cx="3286669" cy="369332"/>
          </a:xfrm>
          <a:prstGeom prst="rect">
            <a:avLst/>
          </a:prstGeom>
        </p:spPr>
        <p:txBody>
          <a:bodyPr wrap="none">
            <a:spAutoFit/>
          </a:bodyPr>
          <a:lstStyle/>
          <a:p>
            <a:r>
              <a:rPr lang="en-US" b="1" dirty="0" smtClean="0">
                <a:solidFill>
                  <a:schemeClr val="bg1"/>
                </a:solidFill>
              </a:rPr>
              <a:t>Design of Boundary element</a:t>
            </a:r>
            <a:endParaRPr lang="ar-JO" dirty="0">
              <a:solidFill>
                <a:schemeClr val="bg1"/>
              </a:solidFill>
            </a:endParaRPr>
          </a:p>
        </p:txBody>
      </p:sp>
      <p:sp>
        <p:nvSpPr>
          <p:cNvPr id="7" name="مستطيل 6"/>
          <p:cNvSpPr/>
          <p:nvPr/>
        </p:nvSpPr>
        <p:spPr>
          <a:xfrm>
            <a:off x="2819400" y="1143000"/>
            <a:ext cx="3188758" cy="461665"/>
          </a:xfrm>
          <a:prstGeom prst="rect">
            <a:avLst/>
          </a:prstGeom>
        </p:spPr>
        <p:txBody>
          <a:bodyPr wrap="none">
            <a:spAutoFit/>
          </a:bodyPr>
          <a:lstStyle/>
          <a:p>
            <a:r>
              <a:rPr lang="en-US" sz="2400" b="1" u="sng" dirty="0" smtClean="0">
                <a:solidFill>
                  <a:schemeClr val="bg1"/>
                </a:solidFill>
              </a:rPr>
              <a:t>Design of Shear wall </a:t>
            </a:r>
            <a:endParaRPr lang="ar-JO" sz="2400" u="sng" dirty="0">
              <a:solidFill>
                <a:schemeClr val="bg1"/>
              </a:solidFill>
            </a:endParaRPr>
          </a:p>
        </p:txBody>
      </p:sp>
      <p:graphicFrame>
        <p:nvGraphicFramePr>
          <p:cNvPr id="233474" name="Object 2"/>
          <p:cNvGraphicFramePr>
            <a:graphicFrameLocks noChangeAspect="1"/>
          </p:cNvGraphicFramePr>
          <p:nvPr/>
        </p:nvGraphicFramePr>
        <p:xfrm>
          <a:off x="914400" y="2209800"/>
          <a:ext cx="5959475" cy="3276600"/>
        </p:xfrm>
        <a:graphic>
          <a:graphicData uri="http://schemas.openxmlformats.org/presentationml/2006/ole">
            <p:oleObj spid="_x0000_s233474" name="Equation" r:id="rId4" imgW="2882880" imgH="2882880" progId="Equation.DSMT4">
              <p:embed/>
            </p:oleObj>
          </a:graphicData>
        </a:graphic>
      </p:graphicFrame>
      <p:pic>
        <p:nvPicPr>
          <p:cNvPr id="233475" name="Picture 3"/>
          <p:cNvPicPr>
            <a:picLocks noChangeAspect="1" noChangeArrowheads="1"/>
          </p:cNvPicPr>
          <p:nvPr/>
        </p:nvPicPr>
        <p:blipFill>
          <a:blip r:embed="rId5" cstate="print"/>
          <a:srcRect/>
          <a:stretch>
            <a:fillRect/>
          </a:stretch>
        </p:blipFill>
        <p:spPr bwMode="auto">
          <a:xfrm>
            <a:off x="685800" y="5591175"/>
            <a:ext cx="8305800" cy="10382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fade thruBlk="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وان 1"/>
          <p:cNvSpPr>
            <a:spLocks noGrp="1"/>
          </p:cNvSpPr>
          <p:nvPr>
            <p:ph type="ctrTitle"/>
          </p:nvPr>
        </p:nvSpPr>
        <p:spPr>
          <a:xfrm>
            <a:off x="2590800" y="457200"/>
            <a:ext cx="3813048" cy="1066800"/>
          </a:xfrm>
        </p:spPr>
        <p:txBody>
          <a:bodyPr/>
          <a:lstStyle/>
          <a:p>
            <a:r>
              <a:rPr lang="ar-SA" dirty="0" smtClean="0">
                <a:solidFill>
                  <a:schemeClr val="bg1"/>
                </a:solidFill>
              </a:rPr>
              <a:t>النتائج والتوصيات</a:t>
            </a:r>
            <a:endParaRPr lang="ar-SA" dirty="0">
              <a:solidFill>
                <a:schemeClr val="bg1"/>
              </a:solidFill>
            </a:endParaRPr>
          </a:p>
        </p:txBody>
      </p:sp>
      <p:sp>
        <p:nvSpPr>
          <p:cNvPr id="8" name="Rectangle 1"/>
          <p:cNvSpPr>
            <a:spLocks noChangeArrowheads="1"/>
          </p:cNvSpPr>
          <p:nvPr/>
        </p:nvSpPr>
        <p:spPr bwMode="auto">
          <a:xfrm>
            <a:off x="609600" y="1295400"/>
            <a:ext cx="8382000" cy="1692771"/>
          </a:xfrm>
          <a:prstGeom prst="rect">
            <a:avLst/>
          </a:prstGeom>
          <a:noFill/>
          <a:ln w="9525">
            <a:noFill/>
            <a:miter lim="800000"/>
            <a:headEnd/>
            <a:tailEnd/>
          </a:ln>
          <a:effectLst/>
        </p:spPr>
        <p:txBody>
          <a:bodyPr vert="horz" wrap="square" lIns="91440" tIns="0" rIns="91440" bIns="0" numCol="1" anchor="ctr" anchorCtr="0" compatLnSpc="1">
            <a:prstTxWarp prst="textNoShape">
              <a:avLst/>
            </a:prstTxWarp>
            <a:spAutoFit/>
          </a:bodyPr>
          <a:lstStyle/>
          <a:p>
            <a:pPr eaLnBrk="0" fontAlgn="base" hangingPunct="0">
              <a:spcBef>
                <a:spcPct val="0"/>
              </a:spcBef>
              <a:spcAft>
                <a:spcPct val="0"/>
              </a:spcAft>
              <a:buFontTx/>
              <a:buNone/>
            </a:pPr>
            <a:r>
              <a:rPr lang="ar-SA" sz="3000" u="sng" dirty="0" smtClean="0">
                <a:solidFill>
                  <a:schemeClr val="bg1"/>
                </a:solidFill>
              </a:rPr>
              <a:t>النتائج</a:t>
            </a:r>
            <a:r>
              <a:rPr lang="ar-SA" sz="3000" dirty="0" smtClean="0">
                <a:solidFill>
                  <a:schemeClr val="bg1"/>
                </a:solidFill>
              </a:rPr>
              <a:t>:</a:t>
            </a:r>
          </a:p>
          <a:p>
            <a:pPr marL="457200" marR="0" lvl="0" indent="-288925" defTabSz="914400" rtl="1" eaLnBrk="0" fontAlgn="base" latinLnBrk="0" hangingPunct="0">
              <a:lnSpc>
                <a:spcPct val="100000"/>
              </a:lnSpc>
              <a:spcBef>
                <a:spcPct val="0"/>
              </a:spcBef>
              <a:spcAft>
                <a:spcPct val="0"/>
              </a:spcAft>
              <a:buClrTx/>
              <a:buSzTx/>
              <a:buFont typeface="Wingdings" pitchFamily="2" charset="2"/>
              <a:buChar char="§"/>
              <a:tabLst/>
            </a:pPr>
            <a:r>
              <a:rPr lang="ar-SA" sz="2000" dirty="0" smtClean="0">
                <a:solidFill>
                  <a:schemeClr val="bg1"/>
                </a:solidFill>
              </a:rPr>
              <a:t>إن</a:t>
            </a:r>
            <a:r>
              <a:rPr lang="ar-JO" sz="2000" dirty="0" smtClean="0">
                <a:solidFill>
                  <a:schemeClr val="bg1"/>
                </a:solidFill>
              </a:rPr>
              <a:t>  أهم </a:t>
            </a:r>
            <a:r>
              <a:rPr lang="ar-SA" sz="2000" dirty="0" smtClean="0">
                <a:solidFill>
                  <a:schemeClr val="bg1"/>
                </a:solidFill>
              </a:rPr>
              <a:t>ما يتطلبه</a:t>
            </a:r>
            <a:r>
              <a:rPr lang="ar-JO" sz="2000" dirty="0" smtClean="0">
                <a:solidFill>
                  <a:schemeClr val="bg1"/>
                </a:solidFill>
              </a:rPr>
              <a:t> التصميم الإنشائي</a:t>
            </a:r>
            <a:r>
              <a:rPr lang="ar-SA" sz="2000" dirty="0" smtClean="0">
                <a:solidFill>
                  <a:schemeClr val="bg1"/>
                </a:solidFill>
              </a:rPr>
              <a:t> لهو</a:t>
            </a:r>
            <a:r>
              <a:rPr lang="ar-JO" sz="2000" dirty="0" smtClean="0">
                <a:solidFill>
                  <a:schemeClr val="bg1"/>
                </a:solidFill>
              </a:rPr>
              <a:t> كيفية الربط بين العناصر الإنشائية المختلفة  من خلال النظرة الشمولية للمبنى و من ثم تجزئة هذه العناصر للتصميم بشكل منفرد.</a:t>
            </a:r>
            <a:endParaRPr lang="ar-SA" sz="2000" dirty="0" smtClean="0">
              <a:solidFill>
                <a:schemeClr val="bg1"/>
              </a:solidFill>
            </a:endParaRPr>
          </a:p>
          <a:p>
            <a:pPr marL="457200" marR="0" lvl="0" indent="-288925" defTabSz="914400" rtl="1" eaLnBrk="0" fontAlgn="base" latinLnBrk="0" hangingPunct="0">
              <a:lnSpc>
                <a:spcPct val="100000"/>
              </a:lnSpc>
              <a:spcBef>
                <a:spcPct val="0"/>
              </a:spcBef>
              <a:spcAft>
                <a:spcPct val="0"/>
              </a:spcAft>
              <a:buClrTx/>
              <a:buSzTx/>
              <a:buFont typeface="Wingdings" pitchFamily="2" charset="2"/>
              <a:buChar char="§"/>
              <a:tabLst/>
            </a:pPr>
            <a:r>
              <a:rPr lang="ar-SA" sz="2000" dirty="0" smtClean="0">
                <a:solidFill>
                  <a:schemeClr val="bg1"/>
                </a:solidFill>
              </a:rPr>
              <a:t>عملية التصميم تحتاج إلى حس هندسي يتوصل إليه عن طريق الخبرة العملية في مجال التصميم.</a:t>
            </a:r>
          </a:p>
          <a:p>
            <a:pPr marL="457200" marR="0" lvl="0" indent="-288925" defTabSz="914400" rtl="1" eaLnBrk="0" fontAlgn="base" latinLnBrk="0" hangingPunct="0">
              <a:lnSpc>
                <a:spcPct val="100000"/>
              </a:lnSpc>
              <a:spcBef>
                <a:spcPct val="0"/>
              </a:spcBef>
              <a:spcAft>
                <a:spcPct val="0"/>
              </a:spcAft>
              <a:buClrTx/>
              <a:buSzTx/>
              <a:buFont typeface="Wingdings" pitchFamily="2" charset="2"/>
              <a:buChar char="§"/>
              <a:tabLst/>
            </a:pPr>
            <a:r>
              <a:rPr lang="ar-SA" sz="2000" dirty="0" smtClean="0">
                <a:solidFill>
                  <a:schemeClr val="bg1"/>
                </a:solidFill>
              </a:rPr>
              <a:t>على المهندس المصمم عدم الاعتماد بشكل كلي على برامج التصميم المحوسبة .</a:t>
            </a:r>
            <a:endParaRPr lang="en-US" sz="2000" dirty="0" smtClean="0">
              <a:solidFill>
                <a:schemeClr val="bg1"/>
              </a:solidFill>
            </a:endParaRPr>
          </a:p>
        </p:txBody>
      </p:sp>
      <p:sp>
        <p:nvSpPr>
          <p:cNvPr id="9" name="Rectangle 1"/>
          <p:cNvSpPr>
            <a:spLocks noChangeArrowheads="1"/>
          </p:cNvSpPr>
          <p:nvPr/>
        </p:nvSpPr>
        <p:spPr bwMode="auto">
          <a:xfrm>
            <a:off x="457200" y="3828633"/>
            <a:ext cx="8458200" cy="2000548"/>
          </a:xfrm>
          <a:prstGeom prst="rect">
            <a:avLst/>
          </a:prstGeom>
          <a:noFill/>
          <a:ln w="9525">
            <a:noFill/>
            <a:miter lim="800000"/>
            <a:headEnd/>
            <a:tailEnd/>
          </a:ln>
          <a:effectLst/>
        </p:spPr>
        <p:txBody>
          <a:bodyPr vert="horz" wrap="square" lIns="91440" tIns="0" rIns="91440" bIns="0" numCol="1" anchor="ctr" anchorCtr="0" compatLnSpc="1">
            <a:prstTxWarp prst="textNoShape">
              <a:avLst/>
            </a:prstTxWarp>
            <a:spAutoFit/>
          </a:bodyPr>
          <a:lstStyle/>
          <a:p>
            <a:pPr eaLnBrk="0" fontAlgn="base" hangingPunct="0">
              <a:spcBef>
                <a:spcPct val="0"/>
              </a:spcBef>
              <a:spcAft>
                <a:spcPct val="0"/>
              </a:spcAft>
              <a:buFontTx/>
              <a:buNone/>
            </a:pPr>
            <a:r>
              <a:rPr lang="ar-SA" sz="3000" u="sng" dirty="0" smtClean="0">
                <a:solidFill>
                  <a:schemeClr val="bg1"/>
                </a:solidFill>
              </a:rPr>
              <a:t>التوصيات</a:t>
            </a:r>
            <a:r>
              <a:rPr lang="ar-SA" sz="3000" dirty="0" smtClean="0">
                <a:solidFill>
                  <a:schemeClr val="bg1"/>
                </a:solidFill>
              </a:rPr>
              <a:t>:</a:t>
            </a:r>
          </a:p>
          <a:p>
            <a:pPr marL="396875" lvl="0" indent="-396875">
              <a:buFont typeface="Wingdings" pitchFamily="2" charset="2"/>
              <a:buChar char="§"/>
            </a:pPr>
            <a:r>
              <a:rPr lang="ar-SA" sz="2000" dirty="0" smtClean="0">
                <a:solidFill>
                  <a:schemeClr val="bg1"/>
                </a:solidFill>
              </a:rPr>
              <a:t>تنسيق وتجهيز كامل المخططات المعمارية بحيث يتم اختيار مواد البناء والنظام الإنشائي للمبنى</a:t>
            </a:r>
            <a:r>
              <a:rPr lang="ar-JO" sz="2000" dirty="0" smtClean="0">
                <a:solidFill>
                  <a:schemeClr val="bg1"/>
                </a:solidFill>
              </a:rPr>
              <a:t>.</a:t>
            </a:r>
          </a:p>
          <a:p>
            <a:pPr marL="396875" lvl="0" indent="-396875">
              <a:buFont typeface="Wingdings" pitchFamily="2" charset="2"/>
              <a:buChar char="§"/>
            </a:pPr>
            <a:r>
              <a:rPr lang="ar-JO" sz="2000" dirty="0" smtClean="0">
                <a:solidFill>
                  <a:schemeClr val="bg1"/>
                </a:solidFill>
              </a:rPr>
              <a:t>جمع</a:t>
            </a:r>
            <a:r>
              <a:rPr lang="ar-SA" sz="2000" dirty="0" smtClean="0">
                <a:solidFill>
                  <a:schemeClr val="bg1"/>
                </a:solidFill>
              </a:rPr>
              <a:t> معلومات شاملة عن الموقع وتربته وقوة تحملها وذلك في تقرير جيوتقني خاص بتلك المنطقة</a:t>
            </a:r>
            <a:r>
              <a:rPr lang="ar-JO" sz="2000" dirty="0" smtClean="0">
                <a:solidFill>
                  <a:schemeClr val="bg1"/>
                </a:solidFill>
              </a:rPr>
              <a:t>.</a:t>
            </a:r>
          </a:p>
          <a:p>
            <a:pPr marL="396875" indent="-396875">
              <a:buFont typeface="Wingdings" pitchFamily="2" charset="2"/>
              <a:buChar char="§"/>
            </a:pPr>
            <a:r>
              <a:rPr lang="ar-SA" sz="2000" dirty="0" smtClean="0">
                <a:solidFill>
                  <a:schemeClr val="bg1"/>
                </a:solidFill>
              </a:rPr>
              <a:t>يجب</a:t>
            </a:r>
            <a:r>
              <a:rPr lang="ar-JO" sz="2000" dirty="0" smtClean="0">
                <a:solidFill>
                  <a:schemeClr val="bg1"/>
                </a:solidFill>
              </a:rPr>
              <a:t> تنفيذ المبنى وفقاً للمخططات التنفيذية التي تم تجهيزها للتصاميم بأقل كم ممكن من التغييرات حتى لا تتأثر الفكرة الأساسية للتصاميم المعمارية</a:t>
            </a:r>
            <a:r>
              <a:rPr lang="ar-SA" sz="2000" dirty="0" smtClean="0">
                <a:solidFill>
                  <a:schemeClr val="bg1"/>
                </a:solidFill>
              </a:rPr>
              <a:t>،</a:t>
            </a:r>
            <a:r>
              <a:rPr lang="ar-JO" sz="2000" dirty="0" smtClean="0">
                <a:solidFill>
                  <a:schemeClr val="bg1"/>
                </a:solidFill>
              </a:rPr>
              <a:t> وتبعا لها التفصيلات الإنشائية.</a:t>
            </a:r>
            <a:endParaRPr lang="en-US" sz="2000" dirty="0" smtClean="0">
              <a:solidFill>
                <a:schemeClr val="bg1"/>
              </a:solidFill>
            </a:endParaRPr>
          </a:p>
          <a:p>
            <a:pPr marL="396875" lvl="0" indent="-396875">
              <a:buFont typeface="Wingdings" pitchFamily="2" charset="2"/>
              <a:buChar char="§"/>
            </a:pPr>
            <a:r>
              <a:rPr lang="ar-JO" sz="2000" dirty="0" smtClean="0">
                <a:solidFill>
                  <a:schemeClr val="bg1"/>
                </a:solidFill>
              </a:rPr>
              <a:t>استخدام الرجاج الميكانيكي أثناء الصب لإزالة الفراغات بين الخرسانة.</a:t>
            </a:r>
          </a:p>
        </p:txBody>
      </p:sp>
    </p:spTree>
  </p:cSld>
  <p:clrMapOvr>
    <a:masterClrMapping/>
  </p:clrMapOvr>
  <p:transition>
    <p:fade thruBlk="1"/>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4738" name="Picture 2" descr="C:\Users\DELL\Desktop\Final Work\خلفيات\yellow-clean-flower.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7412" name="Text Box 4"/>
          <p:cNvSpPr txBox="1">
            <a:spLocks noChangeArrowheads="1"/>
          </p:cNvSpPr>
          <p:nvPr/>
        </p:nvSpPr>
        <p:spPr bwMode="auto">
          <a:xfrm rot="-792716">
            <a:off x="2059809" y="2504599"/>
            <a:ext cx="3449638" cy="1754187"/>
          </a:xfrm>
          <a:prstGeom prst="rect">
            <a:avLst/>
          </a:prstGeom>
          <a:noFill/>
          <a:ln w="9525" algn="ctr">
            <a:solidFill>
              <a:schemeClr val="tx1"/>
            </a:solidFill>
            <a:miter lim="800000"/>
            <a:headEnd/>
            <a:tailEnd/>
          </a:ln>
        </p:spPr>
        <p:txBody>
          <a:bodyPr>
            <a:spAutoFit/>
          </a:bodyPr>
          <a:lstStyle/>
          <a:p>
            <a:pPr algn="ctr">
              <a:spcBef>
                <a:spcPct val="50000"/>
              </a:spcBef>
            </a:pPr>
            <a:r>
              <a:rPr lang="ar-SA" sz="5400" dirty="0">
                <a:solidFill>
                  <a:srgbClr val="FF3300"/>
                </a:solidFill>
                <a:cs typeface="DecoType Naskh Extensions" pitchFamily="2" charset="-78"/>
              </a:rPr>
              <a:t>شكرا لحسن استماعكم</a:t>
            </a:r>
            <a:endParaRPr lang="en-US" sz="5400" dirty="0">
              <a:solidFill>
                <a:srgbClr val="FF3300"/>
              </a:solidFill>
              <a:cs typeface="DecoType Naskh Extensions" pitchFamily="2" charset="-78"/>
            </a:endParaRPr>
          </a:p>
        </p:txBody>
      </p:sp>
      <p:pic>
        <p:nvPicPr>
          <p:cNvPr id="10" name="Picture 8" descr="Untitled-2 copy"/>
          <p:cNvPicPr>
            <a:picLocks noChangeAspect="1" noChangeArrowheads="1"/>
          </p:cNvPicPr>
          <p:nvPr/>
        </p:nvPicPr>
        <p:blipFill>
          <a:blip r:embed="rId3" cstate="print"/>
          <a:srcRect/>
          <a:stretch>
            <a:fillRect/>
          </a:stretch>
        </p:blipFill>
        <p:spPr bwMode="auto">
          <a:xfrm>
            <a:off x="0" y="-609600"/>
            <a:ext cx="1322388" cy="9677400"/>
          </a:xfrm>
          <a:prstGeom prst="rect">
            <a:avLst/>
          </a:prstGeom>
          <a:noFill/>
          <a:ln w="9525">
            <a:noFill/>
            <a:miter lim="800000"/>
            <a:headEnd/>
            <a:tailEnd/>
          </a:ln>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blinds(horizontal)">
                                      <p:cBhvr>
                                        <p:cTn id="7"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descr="13.jpg"/>
          <p:cNvPicPr>
            <a:picLocks noChangeAspect="1"/>
          </p:cNvPicPr>
          <p:nvPr/>
        </p:nvPicPr>
        <p:blipFill>
          <a:blip r:embed="rId2" cstate="print">
            <a:lum bright="70000" contrast="-70000"/>
          </a:blip>
          <a:stretch>
            <a:fillRect/>
          </a:stretch>
        </p:blipFill>
        <p:spPr>
          <a:xfrm>
            <a:off x="863600" y="647700"/>
            <a:ext cx="8280400" cy="6210300"/>
          </a:xfrm>
          <a:prstGeom prst="rect">
            <a:avLst/>
          </a:prstGeom>
          <a:ln w="3175">
            <a:solidFill>
              <a:schemeClr val="tx1"/>
            </a:solidFill>
          </a:ln>
          <a:effectLst>
            <a:softEdge rad="112500"/>
          </a:effectLst>
        </p:spPr>
      </p:pic>
      <p:sp>
        <p:nvSpPr>
          <p:cNvPr id="2" name="عنوان 1"/>
          <p:cNvSpPr txBox="1">
            <a:spLocks/>
          </p:cNvSpPr>
          <p:nvPr/>
        </p:nvSpPr>
        <p:spPr>
          <a:xfrm>
            <a:off x="2209800" y="5867400"/>
            <a:ext cx="4800600" cy="6858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JO" sz="2800" b="1" i="0" u="none" strike="noStrike" kern="1200" cap="all" spc="0" normalizeH="0" baseline="0" noProof="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rPr>
              <a:t>الجدول الزمني للمشروع</a:t>
            </a:r>
            <a:endParaRPr kumimoji="0" lang="ar-SA" sz="28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endParaRPr>
          </a:p>
        </p:txBody>
      </p:sp>
      <p:pic>
        <p:nvPicPr>
          <p:cNvPr id="6" name="Picture 8" descr="ppi3"/>
          <p:cNvPicPr>
            <a:picLocks noChangeAspect="1" noChangeArrowheads="1" noCrop="1"/>
          </p:cNvPicPr>
          <p:nvPr/>
        </p:nvPicPr>
        <p:blipFill>
          <a:blip r:embed="rId3"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7" name="Round Diagonal Corner Rectangle 13"/>
          <p:cNvSpPr/>
          <p:nvPr/>
        </p:nvSpPr>
        <p:spPr bwMode="auto">
          <a:xfrm>
            <a:off x="6477000" y="5334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defRPr/>
            </a:pPr>
            <a:r>
              <a:rPr lang="ar-SA" sz="2800" b="1" dirty="0" smtClean="0">
                <a:ln w="11430"/>
                <a:solidFill>
                  <a:srgbClr val="C00000"/>
                </a:solidFill>
                <a:effectLst>
                  <a:outerShdw blurRad="50800" dist="39000" dir="5460000" algn="tl">
                    <a:srgbClr val="000000">
                      <a:alpha val="38000"/>
                    </a:srgbClr>
                  </a:outerShdw>
                </a:effectLst>
              </a:rPr>
              <a:t>الفصل الأول</a:t>
            </a:r>
            <a:endParaRPr lang="ar-SA" sz="2800" b="1" dirty="0">
              <a:ln w="11430"/>
              <a:solidFill>
                <a:srgbClr val="C00000"/>
              </a:solidFill>
              <a:effectLst>
                <a:outerShdw blurRad="50800" dist="39000" dir="5460000" algn="tl">
                  <a:srgbClr val="000000">
                    <a:alpha val="38000"/>
                  </a:srgbClr>
                </a:outerShdw>
              </a:effectLst>
            </a:endParaRPr>
          </a:p>
        </p:txBody>
      </p:sp>
      <p:sp>
        <p:nvSpPr>
          <p:cNvPr id="409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JO"/>
          </a:p>
        </p:txBody>
      </p:sp>
      <p:pic>
        <p:nvPicPr>
          <p:cNvPr id="40961" name="صورة 1" descr="الجدول الزمني"/>
          <p:cNvPicPr>
            <a:picLocks noChangeAspect="1" noChangeArrowheads="1"/>
          </p:cNvPicPr>
          <p:nvPr/>
        </p:nvPicPr>
        <p:blipFill>
          <a:blip r:embed="rId4" cstate="print"/>
          <a:srcRect/>
          <a:stretch>
            <a:fillRect/>
          </a:stretch>
        </p:blipFill>
        <p:spPr bwMode="auto">
          <a:xfrm rot="16200000">
            <a:off x="2705100" y="-342901"/>
            <a:ext cx="4038600" cy="8077200"/>
          </a:xfrm>
          <a:prstGeom prst="rect">
            <a:avLst/>
          </a:prstGeom>
          <a:noFill/>
          <a:ln w="114300" cmpd="tri">
            <a:solidFill>
              <a:srgbClr val="FF0000"/>
            </a:solidFill>
            <a:miter lim="800000"/>
            <a:headEnd/>
            <a:tailEnd/>
          </a:ln>
        </p:spPr>
      </p:pic>
      <p:sp>
        <p:nvSpPr>
          <p:cNvPr id="9" name="مستطيل 8"/>
          <p:cNvSpPr/>
          <p:nvPr/>
        </p:nvSpPr>
        <p:spPr>
          <a:xfrm>
            <a:off x="762000" y="609600"/>
            <a:ext cx="1257075" cy="1015663"/>
          </a:xfrm>
          <a:prstGeom prst="rect">
            <a:avLst/>
          </a:prstGeom>
        </p:spPr>
        <p:txBody>
          <a:bodyPr wrap="none">
            <a:spAutoFit/>
          </a:bodyPr>
          <a:lstStyle/>
          <a:p>
            <a:r>
              <a:rPr lang="ar-SA" sz="6000" b="1" i="1" dirty="0" smtClean="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rPr>
              <a:t>المقدمة</a:t>
            </a:r>
            <a:endParaRPr lang="ar-JO" sz="6000" dirty="0">
              <a:latin typeface="Arabic Typesetting" pitchFamily="66" charset="-78"/>
              <a:cs typeface="Arabic Typesetting" pitchFamily="66" charset="-78"/>
            </a:endParaRPr>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457200" y="914400"/>
            <a:ext cx="7851648" cy="1066800"/>
          </a:xfrm>
        </p:spPr>
        <p:txBody>
          <a:bodyPr>
            <a:normAutofit/>
          </a:bodyPr>
          <a:lstStyle/>
          <a:p>
            <a:r>
              <a:rPr lang="ar-SA" sz="4000" dirty="0" smtClean="0">
                <a:solidFill>
                  <a:schemeClr val="bg1"/>
                </a:solidFill>
              </a:rPr>
              <a:t>الوصف المعماري للمشروع</a:t>
            </a:r>
            <a:endParaRPr lang="ar-SA" sz="4000" dirty="0">
              <a:solidFill>
                <a:schemeClr val="bg1"/>
              </a:solidFill>
            </a:endParaRPr>
          </a:p>
        </p:txBody>
      </p:sp>
      <p:sp>
        <p:nvSpPr>
          <p:cNvPr id="3" name="عنوان فرعي 2"/>
          <p:cNvSpPr>
            <a:spLocks noGrp="1"/>
          </p:cNvSpPr>
          <p:nvPr>
            <p:ph type="subTitle" idx="1"/>
          </p:nvPr>
        </p:nvSpPr>
        <p:spPr>
          <a:xfrm>
            <a:off x="4876800" y="2133600"/>
            <a:ext cx="1758696" cy="657664"/>
          </a:xfrm>
        </p:spPr>
        <p:txBody>
          <a:bodyPr>
            <a:normAutofit/>
          </a:bodyPr>
          <a:lstStyle/>
          <a:p>
            <a:r>
              <a:rPr lang="ar-SA" sz="2400" b="1" dirty="0" smtClean="0">
                <a:effectLst>
                  <a:outerShdw blurRad="38100" dist="38100" dir="2700000" algn="tl">
                    <a:srgbClr val="000000">
                      <a:alpha val="43137"/>
                    </a:srgbClr>
                  </a:outerShdw>
                </a:effectLst>
              </a:rPr>
              <a:t>المقدمة</a:t>
            </a:r>
            <a:endParaRPr lang="ar-SA" sz="2400" b="1" dirty="0">
              <a:effectLst>
                <a:outerShdw blurRad="38100" dist="38100" dir="2700000" algn="tl">
                  <a:srgbClr val="000000">
                    <a:alpha val="43137"/>
                  </a:srgbClr>
                </a:outerShdw>
              </a:effectLst>
            </a:endParaRPr>
          </a:p>
        </p:txBody>
      </p:sp>
      <p:pic>
        <p:nvPicPr>
          <p:cNvPr id="4" name="Picture 8" descr="احمد"/>
          <p:cNvPicPr>
            <a:picLocks noChangeAspect="1" noChangeArrowheads="1" noCrop="1"/>
          </p:cNvPicPr>
          <p:nvPr/>
        </p:nvPicPr>
        <p:blipFill>
          <a:blip r:embed="rId2" cstate="print"/>
          <a:srcRect/>
          <a:stretch>
            <a:fillRect/>
          </a:stretch>
        </p:blipFill>
        <p:spPr bwMode="auto">
          <a:xfrm>
            <a:off x="6553200" y="2057400"/>
            <a:ext cx="952500" cy="952500"/>
          </a:xfrm>
          <a:prstGeom prst="rect">
            <a:avLst/>
          </a:prstGeom>
          <a:noFill/>
          <a:ln w="9525">
            <a:noFill/>
            <a:miter lim="800000"/>
            <a:headEnd/>
            <a:tailEnd/>
          </a:ln>
        </p:spPr>
      </p:pic>
      <p:sp>
        <p:nvSpPr>
          <p:cNvPr id="5" name="عنوان فرعي 2"/>
          <p:cNvSpPr txBox="1">
            <a:spLocks/>
          </p:cNvSpPr>
          <p:nvPr/>
        </p:nvSpPr>
        <p:spPr>
          <a:xfrm>
            <a:off x="4343400" y="2971800"/>
            <a:ext cx="2368296" cy="657664"/>
          </a:xfrm>
          <a:prstGeom prst="rect">
            <a:avLst/>
          </a:prstGeom>
        </p:spPr>
        <p:txBody>
          <a:bodyPr vert="horz" lIns="0" rIns="18288">
            <a:normAutofit/>
          </a:bodyPr>
          <a:lstStyle/>
          <a:p>
            <a:pPr marL="0" marR="45720" lvl="0" indent="0" algn="r" defTabSz="914400" rtl="1" eaLnBrk="1" fontAlgn="auto" latinLnBrk="0" hangingPunct="1">
              <a:lnSpc>
                <a:spcPct val="100000"/>
              </a:lnSpc>
              <a:spcBef>
                <a:spcPct val="20000"/>
              </a:spcBef>
              <a:spcAft>
                <a:spcPts val="0"/>
              </a:spcAft>
              <a:buClr>
                <a:schemeClr val="accent3"/>
              </a:buClr>
              <a:buSzPct val="95000"/>
              <a:buFont typeface="Wingdings 2"/>
              <a:buNone/>
              <a:tabLst/>
              <a:defRPr/>
            </a:pPr>
            <a:r>
              <a:rPr kumimoji="0" lang="ar-SA" sz="24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الموقع العام للمشروع</a:t>
            </a:r>
            <a:endParaRPr kumimoji="0" lang="ar-SA"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pic>
        <p:nvPicPr>
          <p:cNvPr id="6" name="Picture 8" descr="احمد"/>
          <p:cNvPicPr>
            <a:picLocks noChangeAspect="1" noChangeArrowheads="1" noCrop="1"/>
          </p:cNvPicPr>
          <p:nvPr/>
        </p:nvPicPr>
        <p:blipFill>
          <a:blip r:embed="rId2" cstate="print"/>
          <a:srcRect/>
          <a:stretch>
            <a:fillRect/>
          </a:stretch>
        </p:blipFill>
        <p:spPr bwMode="auto">
          <a:xfrm>
            <a:off x="6553200" y="2667000"/>
            <a:ext cx="952500" cy="952500"/>
          </a:xfrm>
          <a:prstGeom prst="rect">
            <a:avLst/>
          </a:prstGeom>
          <a:noFill/>
          <a:ln w="9525">
            <a:noFill/>
            <a:miter lim="800000"/>
            <a:headEnd/>
            <a:tailEnd/>
          </a:ln>
        </p:spPr>
      </p:pic>
      <p:pic>
        <p:nvPicPr>
          <p:cNvPr id="7" name="Picture 8" descr="احمد"/>
          <p:cNvPicPr>
            <a:picLocks noChangeAspect="1" noChangeArrowheads="1" noCrop="1"/>
          </p:cNvPicPr>
          <p:nvPr/>
        </p:nvPicPr>
        <p:blipFill>
          <a:blip r:embed="rId2" cstate="print"/>
          <a:srcRect/>
          <a:stretch>
            <a:fillRect/>
          </a:stretch>
        </p:blipFill>
        <p:spPr bwMode="auto">
          <a:xfrm>
            <a:off x="6553200" y="3505200"/>
            <a:ext cx="952500" cy="952500"/>
          </a:xfrm>
          <a:prstGeom prst="rect">
            <a:avLst/>
          </a:prstGeom>
          <a:noFill/>
          <a:ln w="9525">
            <a:noFill/>
            <a:miter lim="800000"/>
            <a:headEnd/>
            <a:tailEnd/>
          </a:ln>
        </p:spPr>
      </p:pic>
      <p:sp>
        <p:nvSpPr>
          <p:cNvPr id="8" name="عنوان فرعي 2"/>
          <p:cNvSpPr txBox="1">
            <a:spLocks/>
          </p:cNvSpPr>
          <p:nvPr/>
        </p:nvSpPr>
        <p:spPr>
          <a:xfrm>
            <a:off x="3733800" y="3657600"/>
            <a:ext cx="2977896" cy="657664"/>
          </a:xfrm>
          <a:prstGeom prst="rect">
            <a:avLst/>
          </a:prstGeom>
        </p:spPr>
        <p:txBody>
          <a:bodyPr vert="horz" lIns="0" rIns="18288">
            <a:normAutofit/>
          </a:bodyPr>
          <a:lstStyle/>
          <a:p>
            <a:pPr marL="0" marR="45720" lvl="0" indent="0" algn="r" defTabSz="914400" rtl="1" eaLnBrk="1" fontAlgn="auto" latinLnBrk="0" hangingPunct="1">
              <a:lnSpc>
                <a:spcPct val="100000"/>
              </a:lnSpc>
              <a:spcBef>
                <a:spcPct val="20000"/>
              </a:spcBef>
              <a:spcAft>
                <a:spcPts val="0"/>
              </a:spcAft>
              <a:buClr>
                <a:schemeClr val="accent3"/>
              </a:buClr>
              <a:buSzPct val="95000"/>
              <a:buFont typeface="Wingdings 2"/>
              <a:buNone/>
              <a:tabLst/>
              <a:defRPr/>
            </a:pPr>
            <a:r>
              <a:rPr kumimoji="0" lang="ar-JO" sz="24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وصف الطوابق</a:t>
            </a:r>
            <a:endParaRPr kumimoji="0" lang="ar-SA"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pic>
        <p:nvPicPr>
          <p:cNvPr id="9" name="Picture 8" descr="احمد"/>
          <p:cNvPicPr>
            <a:picLocks noChangeAspect="1" noChangeArrowheads="1" noCrop="1"/>
          </p:cNvPicPr>
          <p:nvPr/>
        </p:nvPicPr>
        <p:blipFill>
          <a:blip r:embed="rId2" cstate="print"/>
          <a:srcRect/>
          <a:stretch>
            <a:fillRect/>
          </a:stretch>
        </p:blipFill>
        <p:spPr bwMode="auto">
          <a:xfrm>
            <a:off x="6553200" y="4191000"/>
            <a:ext cx="952500" cy="952500"/>
          </a:xfrm>
          <a:prstGeom prst="rect">
            <a:avLst/>
          </a:prstGeom>
          <a:noFill/>
          <a:ln w="9525">
            <a:noFill/>
            <a:miter lim="800000"/>
            <a:headEnd/>
            <a:tailEnd/>
          </a:ln>
        </p:spPr>
      </p:pic>
      <p:sp>
        <p:nvSpPr>
          <p:cNvPr id="10" name="عنوان فرعي 2"/>
          <p:cNvSpPr txBox="1">
            <a:spLocks/>
          </p:cNvSpPr>
          <p:nvPr/>
        </p:nvSpPr>
        <p:spPr>
          <a:xfrm>
            <a:off x="3733800" y="4343400"/>
            <a:ext cx="2977896" cy="657664"/>
          </a:xfrm>
          <a:prstGeom prst="rect">
            <a:avLst/>
          </a:prstGeom>
        </p:spPr>
        <p:txBody>
          <a:bodyPr vert="horz" lIns="0" rIns="18288">
            <a:normAutofit/>
          </a:bodyPr>
          <a:lstStyle/>
          <a:p>
            <a:pPr marL="0" marR="45720" lvl="0" indent="0" algn="r" defTabSz="914400" rtl="1" eaLnBrk="1" fontAlgn="auto" latinLnBrk="0" hangingPunct="1">
              <a:lnSpc>
                <a:spcPct val="100000"/>
              </a:lnSpc>
              <a:spcBef>
                <a:spcPct val="20000"/>
              </a:spcBef>
              <a:spcAft>
                <a:spcPts val="0"/>
              </a:spcAft>
              <a:buClr>
                <a:schemeClr val="accent3"/>
              </a:buClr>
              <a:buSzPct val="95000"/>
              <a:buFont typeface="Wingdings 2"/>
              <a:buNone/>
              <a:tabLst/>
              <a:defRPr/>
            </a:pPr>
            <a:r>
              <a:rPr kumimoji="0" lang="ar-JO" sz="24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وصف الواجهات</a:t>
            </a:r>
            <a:endParaRPr kumimoji="0" lang="ar-SA"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
        <p:nvSpPr>
          <p:cNvPr id="11"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smtClean="0">
                <a:ln w="11430"/>
                <a:solidFill>
                  <a:srgbClr val="C00000"/>
                </a:solidFill>
                <a:effectLst>
                  <a:outerShdw blurRad="50800" dist="39000" dir="5460000" algn="tl">
                    <a:srgbClr val="000000">
                      <a:alpha val="38000"/>
                    </a:srgbClr>
                  </a:outerShdw>
                </a:effectLst>
              </a:rPr>
              <a:t>الفصل الثاني</a:t>
            </a:r>
            <a:endParaRPr lang="ar-SA" sz="3600" b="1" dirty="0">
              <a:ln w="11430"/>
              <a:solidFill>
                <a:srgbClr val="C00000"/>
              </a:solidFill>
              <a:effectLst>
                <a:outerShdw blurRad="50800" dist="39000" dir="5460000" algn="tl">
                  <a:srgbClr val="000000">
                    <a:alpha val="38000"/>
                  </a:srgbClr>
                </a:outerShdw>
              </a:effectLst>
            </a:endParaRPr>
          </a:p>
        </p:txBody>
      </p:sp>
      <p:sp>
        <p:nvSpPr>
          <p:cNvPr id="12" name="عنوان فرعي 2"/>
          <p:cNvSpPr txBox="1">
            <a:spLocks/>
          </p:cNvSpPr>
          <p:nvPr/>
        </p:nvSpPr>
        <p:spPr>
          <a:xfrm>
            <a:off x="3733800" y="5257800"/>
            <a:ext cx="2977896" cy="657664"/>
          </a:xfrm>
          <a:prstGeom prst="rect">
            <a:avLst/>
          </a:prstGeom>
        </p:spPr>
        <p:txBody>
          <a:bodyPr vert="horz" lIns="0" rIns="18288">
            <a:normAutofit/>
          </a:bodyPr>
          <a:lstStyle/>
          <a:p>
            <a:pPr marL="0" marR="45720" lvl="0" indent="0" algn="r" defTabSz="914400" rtl="1" eaLnBrk="1" fontAlgn="auto" latinLnBrk="0" hangingPunct="1">
              <a:lnSpc>
                <a:spcPct val="100000"/>
              </a:lnSpc>
              <a:spcBef>
                <a:spcPct val="20000"/>
              </a:spcBef>
              <a:spcAft>
                <a:spcPts val="0"/>
              </a:spcAft>
              <a:buClr>
                <a:schemeClr val="accent3"/>
              </a:buClr>
              <a:buSzPct val="95000"/>
              <a:buFont typeface="Wingdings 2"/>
              <a:buNone/>
              <a:tabLst/>
              <a:defRPr/>
            </a:pPr>
            <a:r>
              <a:rPr kumimoji="0" lang="ar-JO" sz="24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وصف الحركة</a:t>
            </a:r>
            <a:endParaRPr kumimoji="0" lang="ar-SA"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pic>
        <p:nvPicPr>
          <p:cNvPr id="13" name="Picture 8" descr="احمد"/>
          <p:cNvPicPr>
            <a:picLocks noChangeAspect="1" noChangeArrowheads="1" noCrop="1"/>
          </p:cNvPicPr>
          <p:nvPr/>
        </p:nvPicPr>
        <p:blipFill>
          <a:blip r:embed="rId2" cstate="print"/>
          <a:srcRect/>
          <a:stretch>
            <a:fillRect/>
          </a:stretch>
        </p:blipFill>
        <p:spPr bwMode="auto">
          <a:xfrm>
            <a:off x="6553200" y="5105400"/>
            <a:ext cx="952500" cy="952500"/>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صورة 14" descr="13.jpg"/>
          <p:cNvPicPr>
            <a:picLocks noChangeAspect="1"/>
          </p:cNvPicPr>
          <p:nvPr/>
        </p:nvPicPr>
        <p:blipFill>
          <a:blip r:embed="rId3" cstate="print">
            <a:lum bright="70000" contrast="-70000"/>
          </a:blip>
          <a:stretch>
            <a:fillRect/>
          </a:stretch>
        </p:blipFill>
        <p:spPr>
          <a:xfrm>
            <a:off x="838200" y="723900"/>
            <a:ext cx="8280400" cy="6210300"/>
          </a:xfrm>
          <a:prstGeom prst="rect">
            <a:avLst/>
          </a:prstGeom>
          <a:ln w="3175">
            <a:solidFill>
              <a:schemeClr val="tx1"/>
            </a:solidFill>
          </a:ln>
          <a:effectLst>
            <a:softEdge rad="112500"/>
          </a:effectLst>
        </p:spPr>
      </p:pic>
      <p:sp>
        <p:nvSpPr>
          <p:cNvPr id="2" name="عنوان 1"/>
          <p:cNvSpPr txBox="1">
            <a:spLocks/>
          </p:cNvSpPr>
          <p:nvPr/>
        </p:nvSpPr>
        <p:spPr>
          <a:xfrm>
            <a:off x="2209800" y="533400"/>
            <a:ext cx="4800600" cy="11430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kumimoji="0" lang="ar-SA" sz="50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endParaRPr>
          </a:p>
        </p:txBody>
      </p:sp>
      <p:pic>
        <p:nvPicPr>
          <p:cNvPr id="3" name="Picture 8" descr="ppi3"/>
          <p:cNvPicPr>
            <a:picLocks noChangeAspect="1" noChangeArrowheads="1" noCrop="1"/>
          </p:cNvPicPr>
          <p:nvPr/>
        </p:nvPicPr>
        <p:blipFill>
          <a:blip r:embed="rId4"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17" name="Round Diagonal Corner Rectangle 13"/>
          <p:cNvSpPr/>
          <p:nvPr/>
        </p:nvSpPr>
        <p:spPr bwMode="auto">
          <a:xfrm>
            <a:off x="6477000" y="762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smtClean="0">
                <a:ln w="11430"/>
                <a:solidFill>
                  <a:srgbClr val="C00000"/>
                </a:solidFill>
                <a:effectLst>
                  <a:outerShdw blurRad="50800" dist="39000" dir="5460000" algn="tl">
                    <a:srgbClr val="000000">
                      <a:alpha val="38000"/>
                    </a:srgbClr>
                  </a:outerShdw>
                </a:effectLst>
              </a:rPr>
              <a:t>الفصل الثاني</a:t>
            </a:r>
            <a:endParaRPr lang="ar-SA" sz="3600" b="1" dirty="0">
              <a:ln w="11430"/>
              <a:solidFill>
                <a:srgbClr val="C00000"/>
              </a:solidFill>
              <a:effectLst>
                <a:outerShdw blurRad="50800" dist="39000" dir="5460000" algn="tl">
                  <a:srgbClr val="000000">
                    <a:alpha val="38000"/>
                  </a:srgbClr>
                </a:outerShdw>
              </a:effectLst>
            </a:endParaRPr>
          </a:p>
        </p:txBody>
      </p:sp>
      <p:pic>
        <p:nvPicPr>
          <p:cNvPr id="18" name="Picture 3" descr="Drawing1-Model"/>
          <p:cNvPicPr>
            <a:picLocks noChangeAspect="1" noChangeArrowheads="1"/>
          </p:cNvPicPr>
          <p:nvPr/>
        </p:nvPicPr>
        <p:blipFill>
          <a:blip r:embed="rId5" cstate="print"/>
          <a:srcRect/>
          <a:stretch>
            <a:fillRect/>
          </a:stretch>
        </p:blipFill>
        <p:spPr bwMode="auto">
          <a:xfrm>
            <a:off x="1295400" y="1600200"/>
            <a:ext cx="6912768" cy="3962400"/>
          </a:xfrm>
          <a:prstGeom prst="rect">
            <a:avLst/>
          </a:prstGeom>
          <a:noFill/>
          <a:ln w="9525">
            <a:noFill/>
            <a:miter lim="800000"/>
            <a:headEnd/>
            <a:tailEnd/>
          </a:ln>
        </p:spPr>
      </p:pic>
      <p:sp>
        <p:nvSpPr>
          <p:cNvPr id="21" name="مستطيل 20"/>
          <p:cNvSpPr/>
          <p:nvPr/>
        </p:nvSpPr>
        <p:spPr>
          <a:xfrm>
            <a:off x="2667000" y="5791200"/>
            <a:ext cx="4114800" cy="707886"/>
          </a:xfrm>
          <a:prstGeom prst="rect">
            <a:avLst/>
          </a:prstGeom>
        </p:spPr>
        <p:txBody>
          <a:bodyPr wrap="square">
            <a:spAutoFit/>
          </a:bodyPr>
          <a:lstStyle/>
          <a:p>
            <a:pPr algn="ctr"/>
            <a:r>
              <a:rPr lang="ar-JO" sz="4000" b="1" dirty="0" smtClean="0">
                <a:solidFill>
                  <a:schemeClr val="bg2">
                    <a:lumMod val="50000"/>
                  </a:schemeClr>
                </a:solidFill>
                <a:latin typeface="Times New Roman" pitchFamily="18" charset="0"/>
                <a:cs typeface="MCS Rika S_U normal." pitchFamily="2" charset="-78"/>
              </a:rPr>
              <a:t>صوره جوية لموقع المشروع</a:t>
            </a:r>
            <a:endParaRPr lang="en-US" sz="4000" b="1" dirty="0">
              <a:solidFill>
                <a:schemeClr val="bg2">
                  <a:lumMod val="50000"/>
                </a:schemeClr>
              </a:solidFill>
              <a:latin typeface="Times New Roman" pitchFamily="18" charset="0"/>
              <a:cs typeface="MCS Rika S_U normal." pitchFamily="2" charset="-78"/>
            </a:endParaRPr>
          </a:p>
        </p:txBody>
      </p:sp>
      <p:sp>
        <p:nvSpPr>
          <p:cNvPr id="22" name="مستطيل 21"/>
          <p:cNvSpPr/>
          <p:nvPr/>
        </p:nvSpPr>
        <p:spPr>
          <a:xfrm>
            <a:off x="762000" y="838200"/>
            <a:ext cx="2081019" cy="769441"/>
          </a:xfrm>
          <a:prstGeom prst="rect">
            <a:avLst/>
          </a:prstGeom>
        </p:spPr>
        <p:txBody>
          <a:bodyPr wrap="none">
            <a:spAutoFit/>
          </a:bodyPr>
          <a:lstStyle/>
          <a:p>
            <a:pPr algn="ctr">
              <a:defRPr/>
            </a:pPr>
            <a:r>
              <a:rPr lang="ar-SA" sz="4400" b="1" i="1" dirty="0" smtClean="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rPr>
              <a:t>الوصف المعماري</a:t>
            </a:r>
            <a:endParaRPr lang="ar-SA" sz="4400" b="1" i="1" dirty="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endParaRPr>
          </a:p>
        </p:txBody>
      </p:sp>
    </p:spTree>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صورة 14" descr="13.jpg"/>
          <p:cNvPicPr>
            <a:picLocks noChangeAspect="1"/>
          </p:cNvPicPr>
          <p:nvPr/>
        </p:nvPicPr>
        <p:blipFill>
          <a:blip r:embed="rId3" cstate="print">
            <a:lum bright="70000" contrast="-70000"/>
          </a:blip>
          <a:stretch>
            <a:fillRect/>
          </a:stretch>
        </p:blipFill>
        <p:spPr>
          <a:xfrm>
            <a:off x="838200" y="723900"/>
            <a:ext cx="8280400" cy="6210300"/>
          </a:xfrm>
          <a:prstGeom prst="rect">
            <a:avLst/>
          </a:prstGeom>
          <a:ln w="3175">
            <a:solidFill>
              <a:schemeClr val="tx1"/>
            </a:solidFill>
          </a:ln>
          <a:effectLst>
            <a:softEdge rad="112500"/>
          </a:effectLst>
        </p:spPr>
      </p:pic>
      <p:sp>
        <p:nvSpPr>
          <p:cNvPr id="2" name="عنوان 1"/>
          <p:cNvSpPr txBox="1">
            <a:spLocks/>
          </p:cNvSpPr>
          <p:nvPr/>
        </p:nvSpPr>
        <p:spPr>
          <a:xfrm>
            <a:off x="2209800" y="533400"/>
            <a:ext cx="4800600" cy="1143000"/>
          </a:xfrm>
          <a:prstGeom prst="rect">
            <a:avLst/>
          </a:prstGeo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kumimoji="0" lang="ar-SA" sz="5000" b="1" i="0" u="none" strike="noStrike" kern="1200" cap="all" spc="0"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j-lt"/>
              <a:ea typeface="+mj-ea"/>
              <a:cs typeface="+mj-cs"/>
            </a:endParaRPr>
          </a:p>
        </p:txBody>
      </p:sp>
      <p:pic>
        <p:nvPicPr>
          <p:cNvPr id="3" name="Picture 8" descr="ppi3"/>
          <p:cNvPicPr>
            <a:picLocks noChangeAspect="1" noChangeArrowheads="1" noCrop="1"/>
          </p:cNvPicPr>
          <p:nvPr/>
        </p:nvPicPr>
        <p:blipFill>
          <a:blip r:embed="rId4" cstate="print"/>
          <a:srcRect/>
          <a:stretch>
            <a:fillRect/>
          </a:stretch>
        </p:blipFill>
        <p:spPr bwMode="auto">
          <a:xfrm rot="5400000">
            <a:off x="-2438402" y="3810001"/>
            <a:ext cx="5486401" cy="609601"/>
          </a:xfrm>
          <a:prstGeom prst="rect">
            <a:avLst/>
          </a:prstGeom>
          <a:noFill/>
          <a:ln w="9525">
            <a:noFill/>
            <a:miter lim="800000"/>
            <a:headEnd/>
            <a:tailEnd/>
          </a:ln>
        </p:spPr>
      </p:pic>
      <p:sp>
        <p:nvSpPr>
          <p:cNvPr id="17" name="Round Diagonal Corner Rectangle 13"/>
          <p:cNvSpPr/>
          <p:nvPr/>
        </p:nvSpPr>
        <p:spPr bwMode="auto">
          <a:xfrm>
            <a:off x="6477000" y="762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a:defRPr/>
            </a:pPr>
            <a:r>
              <a:rPr lang="ar-SA" sz="3600" b="1" dirty="0" smtClean="0">
                <a:ln w="11430"/>
                <a:solidFill>
                  <a:srgbClr val="C00000"/>
                </a:solidFill>
                <a:effectLst>
                  <a:outerShdw blurRad="50800" dist="39000" dir="5460000" algn="tl">
                    <a:srgbClr val="000000">
                      <a:alpha val="38000"/>
                    </a:srgbClr>
                  </a:outerShdw>
                </a:effectLst>
              </a:rPr>
              <a:t>الفصل الثاني</a:t>
            </a:r>
            <a:endParaRPr lang="ar-SA" sz="3600" b="1" dirty="0">
              <a:ln w="11430"/>
              <a:solidFill>
                <a:srgbClr val="C00000"/>
              </a:solidFill>
              <a:effectLst>
                <a:outerShdw blurRad="50800" dist="39000" dir="5460000" algn="tl">
                  <a:srgbClr val="000000">
                    <a:alpha val="38000"/>
                  </a:srgbClr>
                </a:outerShdw>
              </a:effectLst>
            </a:endParaRPr>
          </a:p>
        </p:txBody>
      </p:sp>
      <p:sp>
        <p:nvSpPr>
          <p:cNvPr id="21" name="مستطيل 20"/>
          <p:cNvSpPr/>
          <p:nvPr/>
        </p:nvSpPr>
        <p:spPr>
          <a:xfrm>
            <a:off x="2667000" y="5791200"/>
            <a:ext cx="4114800" cy="707886"/>
          </a:xfrm>
          <a:prstGeom prst="rect">
            <a:avLst/>
          </a:prstGeom>
        </p:spPr>
        <p:txBody>
          <a:bodyPr wrap="square">
            <a:spAutoFit/>
          </a:bodyPr>
          <a:lstStyle/>
          <a:p>
            <a:pPr algn="ctr"/>
            <a:r>
              <a:rPr lang="ar-JO" sz="4000" b="1" dirty="0" smtClean="0">
                <a:solidFill>
                  <a:schemeClr val="bg2">
                    <a:lumMod val="50000"/>
                  </a:schemeClr>
                </a:solidFill>
                <a:latin typeface="Times New Roman" pitchFamily="18" charset="0"/>
                <a:cs typeface="MCS Rika S_U normal." pitchFamily="2" charset="-78"/>
              </a:rPr>
              <a:t>الموقع العام للمشروع</a:t>
            </a:r>
            <a:endParaRPr lang="en-US" sz="4000" b="1" dirty="0">
              <a:solidFill>
                <a:schemeClr val="bg2">
                  <a:lumMod val="50000"/>
                </a:schemeClr>
              </a:solidFill>
              <a:latin typeface="Times New Roman" pitchFamily="18" charset="0"/>
              <a:cs typeface="MCS Rika S_U normal." pitchFamily="2" charset="-78"/>
            </a:endParaRPr>
          </a:p>
        </p:txBody>
      </p:sp>
      <p:pic>
        <p:nvPicPr>
          <p:cNvPr id="8" name="Picture 6" descr="D:\أكديميات\مشروع التخرج\نهائي\صور المشروع\6.jpg"/>
          <p:cNvPicPr>
            <a:picLocks noChangeAspect="1" noChangeArrowheads="1"/>
          </p:cNvPicPr>
          <p:nvPr/>
        </p:nvPicPr>
        <p:blipFill>
          <a:blip r:embed="rId5" cstate="print"/>
          <a:srcRect/>
          <a:stretch>
            <a:fillRect/>
          </a:stretch>
        </p:blipFill>
        <p:spPr bwMode="auto">
          <a:xfrm>
            <a:off x="1905000" y="1600200"/>
            <a:ext cx="5867400" cy="4343400"/>
          </a:xfrm>
          <a:prstGeom prst="rect">
            <a:avLst/>
          </a:prstGeom>
          <a:noFill/>
        </p:spPr>
      </p:pic>
      <p:sp>
        <p:nvSpPr>
          <p:cNvPr id="9" name="مستطيل 8"/>
          <p:cNvSpPr/>
          <p:nvPr/>
        </p:nvSpPr>
        <p:spPr>
          <a:xfrm>
            <a:off x="609600" y="838200"/>
            <a:ext cx="3009012" cy="830997"/>
          </a:xfrm>
          <a:prstGeom prst="rect">
            <a:avLst/>
          </a:prstGeom>
        </p:spPr>
        <p:txBody>
          <a:bodyPr wrap="square">
            <a:spAutoFit/>
          </a:bodyPr>
          <a:lstStyle/>
          <a:p>
            <a:pPr algn="ctr">
              <a:defRPr/>
            </a:pPr>
            <a:r>
              <a:rPr lang="ar-SA" sz="4800" b="1" i="1" dirty="0" smtClean="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rPr>
              <a:t>الوصف المعماري</a:t>
            </a:r>
            <a:endParaRPr lang="ar-SA" sz="4800" b="1" i="1" dirty="0">
              <a:ln w="11430"/>
              <a:solidFill>
                <a:srgbClr val="C00000"/>
              </a:solidFill>
              <a:effectLst>
                <a:outerShdw blurRad="50800" dist="39000" dir="5460000" algn="tl">
                  <a:srgbClr val="000000">
                    <a:alpha val="38000"/>
                  </a:srgbClr>
                </a:outerShdw>
              </a:effectLst>
              <a:latin typeface="Arabic Typesetting" pitchFamily="66" charset="-78"/>
              <a:cs typeface="Arabic Typesetting" pitchFamily="66" charset="-78"/>
            </a:endParaRPr>
          </a:p>
        </p:txBody>
      </p:sp>
    </p:spTree>
  </p:cSld>
  <p:clrMapOvr>
    <a:masterClrMapping/>
  </p:clrMapOvr>
  <p:transition>
    <p:fade thruBlk="1"/>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تدفق">
  <a:themeElements>
    <a:clrScheme name="تدفق">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تدفق">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تدفق">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1696</TotalTime>
  <Words>1473</Words>
  <Application>Microsoft Office PowerPoint</Application>
  <PresentationFormat>عرض على الشاشة (3:4)‏</PresentationFormat>
  <Paragraphs>373</Paragraphs>
  <Slides>59</Slides>
  <Notes>13</Notes>
  <HiddenSlides>0</HiddenSlides>
  <MMClips>0</MMClips>
  <ScaleCrop>false</ScaleCrop>
  <HeadingPairs>
    <vt:vector size="6" baseType="variant">
      <vt:variant>
        <vt:lpstr>سمة</vt:lpstr>
      </vt:variant>
      <vt:variant>
        <vt:i4>1</vt:i4>
      </vt:variant>
      <vt:variant>
        <vt:lpstr>خوادم OLE مضمنة</vt:lpstr>
      </vt:variant>
      <vt:variant>
        <vt:i4>2</vt:i4>
      </vt:variant>
      <vt:variant>
        <vt:lpstr>عناوين الشرائح</vt:lpstr>
      </vt:variant>
      <vt:variant>
        <vt:i4>59</vt:i4>
      </vt:variant>
    </vt:vector>
  </HeadingPairs>
  <TitlesOfParts>
    <vt:vector size="62" baseType="lpstr">
      <vt:lpstr>تدفق</vt:lpstr>
      <vt:lpstr>Equation</vt:lpstr>
      <vt:lpstr>MathType 6.0 Equation</vt:lpstr>
      <vt:lpstr>بسم الله الرحمن الرحيم</vt:lpstr>
      <vt:lpstr>العناوين الرئيسية</vt:lpstr>
      <vt:lpstr>المقدمة</vt:lpstr>
      <vt:lpstr>أسباب اختيار المشروع: من الأسباب التي دعت إلى  اختيار هذا المشروع ومنها: 1) حاجه الجامعة لوجود مركز أبحاث تستطيع به مواكبه التطور العلمي وتنفيذ الأبحاث المتعددة. 2) الرغبة في أن يكون المشروع عائدا على الجامعة بالفائدة تقديرا و عرفانا لهذا الصرح العلمي. 3) الرغبة في أن يكون مشروع التخرج مشروعاً حيوياً قابلاً للتنفيذ. 4) الحاجة إلى تجميع المعلومات الإنشائية, وتطبيقها في مشروع إنشائي تتنوع فيه العناصر الإنشائية. 5) لأنه جزء من متطلبات إنهاء درجة البكالوريوس. </vt:lpstr>
      <vt:lpstr>  الهدف من المشروع : تنقسم أهداف المشروع إلى قسمين: 1.أهداف معمارية: مثل هذه المشاريع الكبيرة تلفت نظر وانتباه المواطنين والزوار والسياح , لذلك يجب التركيز الجيد على النواحي المعمارية , فمن خلال هذه المشاريع يستطيع المعماري أن يجعل منها لوحة فنيه من خلال الكتل المتناسقة والعناصر المستعملة في الواجهات ، يدل على تطور الذوق المعماري, وهذا يدل على تطور المدينة وحضارتها.  2.أهداف إنشائية: أ- التحليل والتصميم الإنشائي لمركز الأبحاث, حيث سيتم إعداد المخططات الإنشائية من جسور وأعصاب وأعمدة وأساسات... ليكون جاهزا للتنفيذ, بحيث لا يؤثر على الطابع المعماري المصمم. ب- إظهار القوة الإنشائية على التعامل مع الجانب المعماري للمبنى والمحافظة على العنصر الجمالي في المشروع.   </vt:lpstr>
      <vt:lpstr>الشريحة 6</vt:lpstr>
      <vt:lpstr>الوصف المعماري للمشروع</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الوصف الإنشائي للمشروع</vt:lpstr>
      <vt:lpstr>الشريحة 20</vt:lpstr>
      <vt:lpstr>الشريحة 21</vt:lpstr>
      <vt:lpstr>الشريحة 22</vt:lpstr>
      <vt:lpstr>الشريحة 23</vt:lpstr>
      <vt:lpstr>الشريحة 24</vt:lpstr>
      <vt:lpstr>الشريحة 25</vt:lpstr>
      <vt:lpstr>الشريحة 26</vt:lpstr>
      <vt:lpstr>الشريحة 27</vt:lpstr>
      <vt:lpstr>Structural Analysis and Design</vt:lpstr>
      <vt:lpstr>الشريحة 29</vt:lpstr>
      <vt:lpstr>الشريحة 30</vt:lpstr>
      <vt:lpstr>الشريحة 31</vt:lpstr>
      <vt:lpstr>الشريحة 32</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الشريحة 42</vt:lpstr>
      <vt:lpstr>الشريحة 43</vt:lpstr>
      <vt:lpstr>الشريحة 44</vt:lpstr>
      <vt:lpstr>الشريحة 45</vt:lpstr>
      <vt:lpstr>الشريحة 46</vt:lpstr>
      <vt:lpstr>الشريحة 47</vt:lpstr>
      <vt:lpstr>الشريحة 48</vt:lpstr>
      <vt:lpstr>الشريحة 49</vt:lpstr>
      <vt:lpstr>الشريحة 50</vt:lpstr>
      <vt:lpstr>الشريحة 51</vt:lpstr>
      <vt:lpstr>الشريحة 52</vt:lpstr>
      <vt:lpstr>الشريحة 53</vt:lpstr>
      <vt:lpstr>الشريحة 54</vt:lpstr>
      <vt:lpstr>الشريحة 55</vt:lpstr>
      <vt:lpstr>الشريحة 56</vt:lpstr>
      <vt:lpstr>الشريحة 57</vt:lpstr>
      <vt:lpstr>النتائج والتوصيات</vt:lpstr>
      <vt:lpstr>الشريحة 59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بسم الله الرحمن الرحيم</dc:title>
  <dc:creator>ELECTRON</dc:creator>
  <cp:lastModifiedBy>DELL</cp:lastModifiedBy>
  <cp:revision>241</cp:revision>
  <dcterms:created xsi:type="dcterms:W3CDTF">2008-06-12T09:00:24Z</dcterms:created>
  <dcterms:modified xsi:type="dcterms:W3CDTF">2011-06-08T06:09:27Z</dcterms:modified>
</cp:coreProperties>
</file>